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1"/>
  </p:notesMasterIdLst>
  <p:sldIdLst>
    <p:sldId id="256" r:id="rId4"/>
    <p:sldId id="296" r:id="rId5"/>
    <p:sldId id="297" r:id="rId6"/>
    <p:sldId id="298" r:id="rId7"/>
    <p:sldId id="299" r:id="rId8"/>
    <p:sldId id="300" r:id="rId9"/>
    <p:sldId id="301" r:id="rId10"/>
    <p:sldId id="267" r:id="rId11"/>
    <p:sldId id="271" r:id="rId12"/>
    <p:sldId id="268" r:id="rId13"/>
    <p:sldId id="281" r:id="rId14"/>
    <p:sldId id="269" r:id="rId15"/>
    <p:sldId id="288" r:id="rId16"/>
    <p:sldId id="289" r:id="rId17"/>
    <p:sldId id="290" r:id="rId18"/>
    <p:sldId id="291" r:id="rId19"/>
    <p:sldId id="292" r:id="rId20"/>
    <p:sldId id="293" r:id="rId21"/>
    <p:sldId id="294" r:id="rId22"/>
    <p:sldId id="295" r:id="rId23"/>
    <p:sldId id="261" r:id="rId24"/>
    <p:sldId id="272" r:id="rId25"/>
    <p:sldId id="265" r:id="rId26"/>
    <p:sldId id="266" r:id="rId27"/>
    <p:sldId id="270" r:id="rId28"/>
    <p:sldId id="287" r:id="rId29"/>
    <p:sldId id="28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blo Saide" initials="P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36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15B95-65C0-4C67-82DF-8FF4D4E5C41E}" type="datetimeFigureOut">
              <a:rPr lang="en-US" smtClean="0"/>
              <a:t>10/15/2015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5E8923-3F91-482B-8E19-4DC6B6420410}" type="slidenum">
              <a:rPr lang="en-US" smtClean="0"/>
              <a:t>‹#›</a:t>
            </a:fld>
            <a:endParaRPr lang="en-US"/>
          </a:p>
        </p:txBody>
      </p:sp>
    </p:spTree>
    <p:extLst>
      <p:ext uri="{BB962C8B-B14F-4D97-AF65-F5344CB8AC3E}">
        <p14:creationId xmlns:p14="http://schemas.microsoft.com/office/powerpoint/2010/main" val="341278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smtClean="0">
                <a:ln>
                  <a:noFill/>
                </a:ln>
                <a:solidFill>
                  <a:schemeClr val="tx1"/>
                </a:solidFill>
                <a:effectLst/>
                <a:latin typeface="Calibri" charset="0"/>
                <a:ea typeface="ＭＳ 明朝" charset="0"/>
              </a:rPr>
              <a:t>Figure 13.  Special use airspace within the South Korean FIR (green border) for weekdays (top left) and weekends (top right).  Flight areas to support military operations and training are not active on weekends, offering greater flexibility for sampling.  Flight lines (shown in red and yellow) indicate potential lanes for survey sampling that should be feasible on any day (see discussion in text).  Low altitude flight (below 3000 </a:t>
            </a:r>
            <a:r>
              <a:rPr kumimoji="1" lang="en-US" altLang="ja-JP" sz="1200" b="0" i="0" u="none" strike="noStrike" cap="none" normalizeH="0" baseline="0" dirty="0" err="1" smtClean="0">
                <a:ln>
                  <a:noFill/>
                </a:ln>
                <a:solidFill>
                  <a:schemeClr val="tx1"/>
                </a:solidFill>
                <a:effectLst/>
                <a:latin typeface="Calibri" charset="0"/>
                <a:ea typeface="ＭＳ 明朝" charset="0"/>
              </a:rPr>
              <a:t>ft</a:t>
            </a:r>
            <a:r>
              <a:rPr kumimoji="1" lang="en-US" altLang="ja-JP" sz="1200" b="0" i="0" u="none" strike="noStrike" cap="none" normalizeH="0" baseline="0" dirty="0" smtClean="0">
                <a:ln>
                  <a:noFill/>
                </a:ln>
                <a:solidFill>
                  <a:schemeClr val="tx1"/>
                </a:solidFill>
                <a:effectLst/>
                <a:latin typeface="Calibri" charset="0"/>
                <a:ea typeface="ＭＳ 明朝" charset="0"/>
              </a:rPr>
              <a:t>) to sample near-surface pollution is more broadly feasible as only a subset of special use airspace extends to the surface (bottom left).  Instead, low altitude flight is regulated by the ROK Air Force across six zones (bottom right).  </a:t>
            </a:r>
            <a:endParaRPr kumimoji="1" lang="en-US" altLang="ja-JP" sz="2800" b="0" i="0" u="none" strike="noStrike" cap="none" normalizeH="0" baseline="0" dirty="0" smtClean="0">
              <a:ln>
                <a:noFill/>
              </a:ln>
              <a:solidFill>
                <a:schemeClr val="tx1"/>
              </a:solidFill>
              <a:effectLst/>
              <a:latin typeface="Arial" charset="0"/>
              <a:ea typeface="ＭＳ Ｐゴシック" charset="0"/>
            </a:endParaRPr>
          </a:p>
        </p:txBody>
      </p:sp>
      <p:sp>
        <p:nvSpPr>
          <p:cNvPr id="4" name="Slide Number Placeholder 3"/>
          <p:cNvSpPr>
            <a:spLocks noGrp="1"/>
          </p:cNvSpPr>
          <p:nvPr>
            <p:ph type="sldNum" sz="quarter" idx="10"/>
          </p:nvPr>
        </p:nvSpPr>
        <p:spPr/>
        <p:txBody>
          <a:bodyPr/>
          <a:lstStyle/>
          <a:p>
            <a:fld id="{A5EC5163-5C0E-FF4C-8607-0DDF2B54F03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2645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t>
            </a:r>
            <a:r>
              <a:rPr lang="en-US" dirty="0" err="1" smtClean="0"/>
              <a:t>lidar</a:t>
            </a:r>
            <a:r>
              <a:rPr lang="en-US" dirty="0" smtClean="0"/>
              <a:t> data would be available to help decide on the intermediate altitude?</a:t>
            </a:r>
            <a:r>
              <a:rPr lang="en-US" baseline="0" dirty="0" smtClean="0"/>
              <a:t>  Both climatological and real-time information would be useful.</a:t>
            </a:r>
            <a:endParaRPr lang="en-US" dirty="0"/>
          </a:p>
        </p:txBody>
      </p:sp>
      <p:sp>
        <p:nvSpPr>
          <p:cNvPr id="4" name="Slide Number Placeholder 3"/>
          <p:cNvSpPr>
            <a:spLocks noGrp="1"/>
          </p:cNvSpPr>
          <p:nvPr>
            <p:ph type="sldNum" sz="quarter" idx="10"/>
          </p:nvPr>
        </p:nvSpPr>
        <p:spPr/>
        <p:txBody>
          <a:bodyPr/>
          <a:lstStyle/>
          <a:p>
            <a:fld id="{055E8923-3F91-482B-8E19-4DC6B6420410}" type="slidenum">
              <a:rPr lang="en-US" smtClean="0"/>
              <a:t>10</a:t>
            </a:fld>
            <a:endParaRPr lang="en-US"/>
          </a:p>
        </p:txBody>
      </p:sp>
    </p:spTree>
    <p:extLst>
      <p:ext uri="{BB962C8B-B14F-4D97-AF65-F5344CB8AC3E}">
        <p14:creationId xmlns:p14="http://schemas.microsoft.com/office/powerpoint/2010/main" val="358507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west loop could be considered the “</a:t>
            </a:r>
            <a:r>
              <a:rPr lang="en-US" baseline="0" dirty="0" err="1" smtClean="0"/>
              <a:t>Transboundary</a:t>
            </a:r>
            <a:r>
              <a:rPr lang="en-US" baseline="0" dirty="0" smtClean="0"/>
              <a:t>” loop and the east loop could be considered the “Evolution” loop.  One might consider a third loop just over the peninsula.</a:t>
            </a:r>
            <a:endParaRPr lang="en-US" dirty="0"/>
          </a:p>
        </p:txBody>
      </p:sp>
      <p:sp>
        <p:nvSpPr>
          <p:cNvPr id="4" name="Slide Number Placeholder 3"/>
          <p:cNvSpPr>
            <a:spLocks noGrp="1"/>
          </p:cNvSpPr>
          <p:nvPr>
            <p:ph type="sldNum" sz="quarter" idx="10"/>
          </p:nvPr>
        </p:nvSpPr>
        <p:spPr/>
        <p:txBody>
          <a:bodyPr/>
          <a:lstStyle/>
          <a:p>
            <a:fld id="{055E8923-3F91-482B-8E19-4DC6B6420410}" type="slidenum">
              <a:rPr lang="en-US" smtClean="0"/>
              <a:t>11</a:t>
            </a:fld>
            <a:endParaRPr lang="en-US"/>
          </a:p>
        </p:txBody>
      </p:sp>
    </p:spTree>
    <p:extLst>
      <p:ext uri="{BB962C8B-B14F-4D97-AF65-F5344CB8AC3E}">
        <p14:creationId xmlns:p14="http://schemas.microsoft.com/office/powerpoint/2010/main" val="398689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C5163-5C0E-FF4C-8607-0DDF2B54F03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6101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FF73261E-609A-4839-AAEA-9AAB9A9C39A8}" type="slidenum">
              <a:rPr lang="ko-KR" altLang="en-US" smtClean="0">
                <a:solidFill>
                  <a:prstClr val="black"/>
                </a:solidFill>
              </a:rPr>
              <a:pPr/>
              <a:t>20</a:t>
            </a:fld>
            <a:endParaRPr lang="ko-KR" altLang="en-US">
              <a:solidFill>
                <a:prstClr val="black"/>
              </a:solidFill>
            </a:endParaRPr>
          </a:p>
        </p:txBody>
      </p:sp>
    </p:spTree>
    <p:extLst>
      <p:ext uri="{BB962C8B-B14F-4D97-AF65-F5344CB8AC3E}">
        <p14:creationId xmlns:p14="http://schemas.microsoft.com/office/powerpoint/2010/main" val="158649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296824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3729181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286534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898071-0D64-844D-901D-B6286A4F0825}" type="datetime1">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96993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3D913-6572-1D49-A641-0B61348292F0}" type="datetime1">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062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B8002-6F13-D643-A4A0-DCCE96A43609}" type="datetime1">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509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0B2656-DAB0-5C41-B932-B1E8793D3D06}" type="datetime1">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7274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92B29A-5E48-7D4F-AA30-9E7F1888AF79}" type="datetime1">
              <a:rPr lang="en-US" smtClean="0">
                <a:solidFill>
                  <a:prstClr val="black">
                    <a:tint val="75000"/>
                  </a:prstClr>
                </a:solidFill>
              </a:rPr>
              <a:pPr/>
              <a:t>10/15/2015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401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F1FD86-FB4F-2444-9974-4EDAF61412D5}" type="datetime1">
              <a:rPr lang="en-US" smtClean="0">
                <a:solidFill>
                  <a:prstClr val="black">
                    <a:tint val="75000"/>
                  </a:prstClr>
                </a:solidFill>
              </a:rPr>
              <a:pPr/>
              <a:t>10/15/2015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878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53473-00ED-0C4E-B8C0-9E168E5492D7}" type="datetime1">
              <a:rPr lang="en-US" smtClean="0">
                <a:solidFill>
                  <a:prstClr val="black">
                    <a:tint val="75000"/>
                  </a:prstClr>
                </a:solidFill>
              </a:rPr>
              <a:pPr/>
              <a:t>10/15/2015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7680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541E9-B031-4B43-81CC-BF58BE032EAA}" type="datetime1">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297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2621507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50EF2B-6832-D04A-9AA2-FBFDFEDBC5DE}" type="datetime1">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6576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4007B-3B52-9446-BCA9-8F35E1950621}" type="datetime1">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8718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2C251B-5B15-B645-A137-4CDEFB672EFC}" type="datetime1">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CB761C-2D28-4ABD-9E53-3863A515727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0173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86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09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299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07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944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900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55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3D1864-ABC1-184A-A505-71DB2A801252}"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2232670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317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750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013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806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3D1864-ABC1-184A-A505-71DB2A801252}"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314855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3D1864-ABC1-184A-A505-71DB2A801252}" type="datetimeFigureOut">
              <a:rPr lang="en-US" smtClean="0"/>
              <a:t>10/15/2015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260860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3D1864-ABC1-184A-A505-71DB2A801252}" type="datetimeFigureOut">
              <a:rPr lang="en-US" smtClean="0"/>
              <a:t>10/15/2015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572593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D1864-ABC1-184A-A505-71DB2A801252}" type="datetimeFigureOut">
              <a:rPr lang="en-US" smtClean="0"/>
              <a:t>10/15/2015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191483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1864-ABC1-184A-A505-71DB2A801252}"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1940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1864-ABC1-184A-A505-71DB2A801252}"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804C2-27DF-EE41-8534-E8FB4D9CAE7B}" type="slidenum">
              <a:rPr lang="en-US" smtClean="0"/>
              <a:t>‹#›</a:t>
            </a:fld>
            <a:endParaRPr lang="en-US"/>
          </a:p>
        </p:txBody>
      </p:sp>
    </p:spTree>
    <p:extLst>
      <p:ext uri="{BB962C8B-B14F-4D97-AF65-F5344CB8AC3E}">
        <p14:creationId xmlns:p14="http://schemas.microsoft.com/office/powerpoint/2010/main" val="39943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3688"/>
            <a:ext cx="8229600" cy="644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1810"/>
            <a:ext cx="8229600" cy="51343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D1864-ABC1-184A-A505-71DB2A801252}" type="datetimeFigureOut">
              <a:rPr lang="en-US" smtClean="0"/>
              <a:t>10/15/2015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804C2-27DF-EE41-8534-E8FB4D9CAE7B}" type="slidenum">
              <a:rPr lang="en-US" smtClean="0"/>
              <a:t>‹#›</a:t>
            </a:fld>
            <a:endParaRPr lang="en-US"/>
          </a:p>
        </p:txBody>
      </p:sp>
    </p:spTree>
    <p:extLst>
      <p:ext uri="{BB962C8B-B14F-4D97-AF65-F5344CB8AC3E}">
        <p14:creationId xmlns:p14="http://schemas.microsoft.com/office/powerpoint/2010/main" val="1785168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1"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4AD462-B510-3940-841A-C554DA18A89D}" type="datetime1">
              <a:rPr lang="en-US" smtClean="0">
                <a:solidFill>
                  <a:prstClr val="black">
                    <a:tint val="75000"/>
                  </a:prstClr>
                </a:solidFill>
              </a:rPr>
              <a:pPr defTabSz="914400"/>
              <a:t>10/15/2015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defTabSz="914400"/>
            <a:fld id="{345D0E68-23B9-1846-BE7E-A9FCE0B9FC8C}"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345656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3688"/>
            <a:ext cx="8229600" cy="644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1810"/>
            <a:ext cx="8229600" cy="51343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D1864-ABC1-184A-A505-71DB2A801252}"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804C2-27DF-EE41-8534-E8FB4D9CA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8934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3600" b="1"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http://www.jamstec.go.jp/e/about/press_release/20140811/img/image004.jpg"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jamstec.go.jp/e/about/press_release/2014081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75"/>
            <a:ext cx="7772400" cy="3292976"/>
          </a:xfrm>
        </p:spPr>
        <p:txBody>
          <a:bodyPr>
            <a:noAutofit/>
          </a:bodyPr>
          <a:lstStyle/>
          <a:p>
            <a:r>
              <a:rPr lang="en-US" sz="3600" b="1" dirty="0" err="1" smtClean="0"/>
              <a:t>Strawman</a:t>
            </a:r>
            <a:r>
              <a:rPr lang="en-US" sz="3600" b="1" dirty="0" smtClean="0"/>
              <a:t> Flight Plans and their relevance to Science Objectives: </a:t>
            </a:r>
            <a:br>
              <a:rPr lang="en-US" sz="3600" b="1" dirty="0" smtClean="0"/>
            </a:br>
            <a:endParaRPr lang="en-US" sz="2800" dirty="0"/>
          </a:p>
        </p:txBody>
      </p:sp>
      <p:sp>
        <p:nvSpPr>
          <p:cNvPr id="3" name="Subtitle 2"/>
          <p:cNvSpPr>
            <a:spLocks noGrp="1"/>
          </p:cNvSpPr>
          <p:nvPr>
            <p:ph type="subTitle" idx="1"/>
          </p:nvPr>
        </p:nvSpPr>
        <p:spPr/>
        <p:txBody>
          <a:bodyPr>
            <a:normAutofit/>
          </a:bodyPr>
          <a:lstStyle/>
          <a:p>
            <a:r>
              <a:rPr lang="en-US" b="1" dirty="0" err="1" smtClean="0">
                <a:solidFill>
                  <a:srgbClr val="FF0000"/>
                </a:solidFill>
              </a:rPr>
              <a:t>Joon</a:t>
            </a:r>
            <a:r>
              <a:rPr lang="en-US" b="1" dirty="0" smtClean="0">
                <a:solidFill>
                  <a:srgbClr val="FF0000"/>
                </a:solidFill>
              </a:rPr>
              <a:t> Young </a:t>
            </a:r>
            <a:r>
              <a:rPr lang="en-US" b="1" dirty="0" err="1" smtClean="0">
                <a:solidFill>
                  <a:srgbClr val="FF0000"/>
                </a:solidFill>
              </a:rPr>
              <a:t>Ahn</a:t>
            </a:r>
            <a:r>
              <a:rPr lang="en-US" b="1" dirty="0" smtClean="0">
                <a:solidFill>
                  <a:srgbClr val="FF0000"/>
                </a:solidFill>
              </a:rPr>
              <a:t>, </a:t>
            </a:r>
            <a:r>
              <a:rPr lang="en-US" b="1" dirty="0" err="1" smtClean="0">
                <a:solidFill>
                  <a:srgbClr val="FF0000"/>
                </a:solidFill>
              </a:rPr>
              <a:t>Gangwoong</a:t>
            </a:r>
            <a:r>
              <a:rPr lang="en-US" b="1" dirty="0" smtClean="0">
                <a:solidFill>
                  <a:srgbClr val="FF0000"/>
                </a:solidFill>
              </a:rPr>
              <a:t> Lee </a:t>
            </a:r>
            <a:br>
              <a:rPr lang="en-US" b="1" dirty="0" smtClean="0">
                <a:solidFill>
                  <a:srgbClr val="FF0000"/>
                </a:solidFill>
              </a:rPr>
            </a:br>
            <a:r>
              <a:rPr lang="en-US" b="1" dirty="0" smtClean="0">
                <a:solidFill>
                  <a:srgbClr val="FF0000"/>
                </a:solidFill>
              </a:rPr>
              <a:t>Jay Al-Saadi, Jim Crawford</a:t>
            </a:r>
            <a:endParaRPr lang="en-US" dirty="0"/>
          </a:p>
        </p:txBody>
      </p:sp>
    </p:spTree>
    <p:extLst>
      <p:ext uri="{BB962C8B-B14F-4D97-AF65-F5344CB8AC3E}">
        <p14:creationId xmlns:p14="http://schemas.microsoft.com/office/powerpoint/2010/main" val="2317401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B761C-2D28-4ABD-9E53-3863A515727F}" type="slidenum">
              <a:rPr lang="en-US" smtClean="0">
                <a:solidFill>
                  <a:prstClr val="black"/>
                </a:solidFill>
              </a:rPr>
              <a:pPr/>
              <a:t>10</a:t>
            </a:fld>
            <a:endParaRPr lang="en-US">
              <a:solidFill>
                <a:prstClr val="black"/>
              </a:solidFill>
            </a:endParaRPr>
          </a:p>
        </p:txBody>
      </p:sp>
      <p:cxnSp>
        <p:nvCxnSpPr>
          <p:cNvPr id="4" name="Straight Connector 3"/>
          <p:cNvCxnSpPr/>
          <p:nvPr/>
        </p:nvCxnSpPr>
        <p:spPr>
          <a:xfrm>
            <a:off x="762000" y="1752600"/>
            <a:ext cx="7772400" cy="0"/>
          </a:xfrm>
          <a:prstGeom prst="line">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2000" y="1752600"/>
            <a:ext cx="7772400" cy="4343400"/>
          </a:xfrm>
          <a:prstGeom prst="line">
            <a:avLst/>
          </a:prstGeom>
          <a:ln w="63500">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2000" y="6096000"/>
            <a:ext cx="7772400" cy="0"/>
          </a:xfrm>
          <a:prstGeom prst="line">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000" y="4800600"/>
            <a:ext cx="7772400" cy="0"/>
          </a:xfrm>
          <a:prstGeom prst="line">
            <a:avLst/>
          </a:prstGeom>
          <a:ln w="63500">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534400" y="4800600"/>
            <a:ext cx="0" cy="1295400"/>
          </a:xfrm>
          <a:prstGeom prst="line">
            <a:avLst/>
          </a:prstGeom>
          <a:ln w="63500">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19825" y="1290935"/>
            <a:ext cx="4338175" cy="461665"/>
          </a:xfrm>
          <a:prstGeom prst="rect">
            <a:avLst/>
          </a:prstGeom>
          <a:noFill/>
        </p:spPr>
        <p:txBody>
          <a:bodyPr wrap="none" rtlCol="0">
            <a:spAutoFit/>
          </a:bodyPr>
          <a:lstStyle/>
          <a:p>
            <a:pPr defTabSz="914400"/>
            <a:r>
              <a:rPr lang="en-US" sz="2400" dirty="0" smtClean="0">
                <a:solidFill>
                  <a:prstClr val="black"/>
                </a:solidFill>
              </a:rPr>
              <a:t>1. Transect at 18 </a:t>
            </a:r>
            <a:r>
              <a:rPr lang="en-US" sz="2400" dirty="0" err="1" smtClean="0">
                <a:solidFill>
                  <a:prstClr val="black"/>
                </a:solidFill>
              </a:rPr>
              <a:t>kft</a:t>
            </a:r>
            <a:r>
              <a:rPr lang="en-US" sz="2400" dirty="0" smtClean="0">
                <a:solidFill>
                  <a:prstClr val="black"/>
                </a:solidFill>
              </a:rPr>
              <a:t> (</a:t>
            </a:r>
            <a:r>
              <a:rPr lang="en-US" sz="2400" dirty="0" err="1" smtClean="0">
                <a:solidFill>
                  <a:prstClr val="black"/>
                </a:solidFill>
              </a:rPr>
              <a:t>lidar</a:t>
            </a:r>
            <a:r>
              <a:rPr lang="en-US" sz="2400" dirty="0" smtClean="0">
                <a:solidFill>
                  <a:prstClr val="black"/>
                </a:solidFill>
              </a:rPr>
              <a:t> survey)</a:t>
            </a:r>
            <a:endParaRPr lang="en-US" sz="2400" dirty="0">
              <a:solidFill>
                <a:prstClr val="black"/>
              </a:solidFill>
            </a:endParaRPr>
          </a:p>
        </p:txBody>
      </p:sp>
      <p:sp>
        <p:nvSpPr>
          <p:cNvPr id="32" name="TextBox 31"/>
          <p:cNvSpPr txBox="1"/>
          <p:nvPr/>
        </p:nvSpPr>
        <p:spPr>
          <a:xfrm>
            <a:off x="3200400" y="5634335"/>
            <a:ext cx="2807756" cy="461665"/>
          </a:xfrm>
          <a:prstGeom prst="rect">
            <a:avLst/>
          </a:prstGeom>
          <a:noFill/>
        </p:spPr>
        <p:txBody>
          <a:bodyPr wrap="none" rtlCol="0">
            <a:spAutoFit/>
          </a:bodyPr>
          <a:lstStyle/>
          <a:p>
            <a:pPr defTabSz="914400"/>
            <a:r>
              <a:rPr lang="en-US" sz="2400" dirty="0" smtClean="0">
                <a:solidFill>
                  <a:prstClr val="black"/>
                </a:solidFill>
              </a:rPr>
              <a:t>3. Transect at 1000 </a:t>
            </a:r>
            <a:r>
              <a:rPr lang="en-US" sz="2400" dirty="0" err="1" smtClean="0">
                <a:solidFill>
                  <a:prstClr val="black"/>
                </a:solidFill>
              </a:rPr>
              <a:t>ft</a:t>
            </a:r>
            <a:endParaRPr lang="en-US" sz="2400" dirty="0">
              <a:solidFill>
                <a:prstClr val="black"/>
              </a:solidFill>
            </a:endParaRPr>
          </a:p>
        </p:txBody>
      </p:sp>
      <p:sp>
        <p:nvSpPr>
          <p:cNvPr id="33" name="TextBox 32"/>
          <p:cNvSpPr txBox="1"/>
          <p:nvPr/>
        </p:nvSpPr>
        <p:spPr>
          <a:xfrm>
            <a:off x="3158016" y="2667000"/>
            <a:ext cx="2937984" cy="461665"/>
          </a:xfrm>
          <a:prstGeom prst="rect">
            <a:avLst/>
          </a:prstGeom>
          <a:noFill/>
        </p:spPr>
        <p:txBody>
          <a:bodyPr wrap="none" rtlCol="0">
            <a:spAutoFit/>
          </a:bodyPr>
          <a:lstStyle/>
          <a:p>
            <a:pPr defTabSz="914400"/>
            <a:r>
              <a:rPr lang="en-US" sz="2400" dirty="0" smtClean="0">
                <a:solidFill>
                  <a:prstClr val="black"/>
                </a:solidFill>
              </a:rPr>
              <a:t>2. In-progress descent</a:t>
            </a:r>
            <a:endParaRPr lang="en-US" sz="2400" dirty="0">
              <a:solidFill>
                <a:prstClr val="black"/>
              </a:solidFill>
            </a:endParaRPr>
          </a:p>
        </p:txBody>
      </p:sp>
      <p:sp>
        <p:nvSpPr>
          <p:cNvPr id="34" name="TextBox 33"/>
          <p:cNvSpPr txBox="1"/>
          <p:nvPr/>
        </p:nvSpPr>
        <p:spPr>
          <a:xfrm>
            <a:off x="1386348" y="4412675"/>
            <a:ext cx="6802824" cy="461665"/>
          </a:xfrm>
          <a:prstGeom prst="rect">
            <a:avLst/>
          </a:prstGeom>
          <a:noFill/>
        </p:spPr>
        <p:txBody>
          <a:bodyPr wrap="none" rtlCol="0">
            <a:spAutoFit/>
          </a:bodyPr>
          <a:lstStyle/>
          <a:p>
            <a:pPr defTabSz="914400"/>
            <a:r>
              <a:rPr lang="en-US" sz="2400" dirty="0">
                <a:solidFill>
                  <a:prstClr val="black"/>
                </a:solidFill>
              </a:rPr>
              <a:t>5</a:t>
            </a:r>
            <a:r>
              <a:rPr lang="en-US" sz="2400" dirty="0" smtClean="0">
                <a:solidFill>
                  <a:prstClr val="black"/>
                </a:solidFill>
              </a:rPr>
              <a:t>. Transect at      an intermediate altitude (~3-8 </a:t>
            </a:r>
            <a:r>
              <a:rPr lang="en-US" sz="2400" dirty="0" err="1" smtClean="0">
                <a:solidFill>
                  <a:prstClr val="black"/>
                </a:solidFill>
              </a:rPr>
              <a:t>kft</a:t>
            </a:r>
            <a:r>
              <a:rPr lang="en-US" sz="2400" dirty="0" smtClean="0">
                <a:solidFill>
                  <a:prstClr val="black"/>
                </a:solidFill>
              </a:rPr>
              <a:t>?)</a:t>
            </a:r>
            <a:endParaRPr lang="en-US" sz="2400" dirty="0">
              <a:solidFill>
                <a:prstClr val="black"/>
              </a:solidFill>
            </a:endParaRPr>
          </a:p>
        </p:txBody>
      </p:sp>
      <p:sp>
        <p:nvSpPr>
          <p:cNvPr id="35" name="TextBox 34"/>
          <p:cNvSpPr txBox="1"/>
          <p:nvPr/>
        </p:nvSpPr>
        <p:spPr>
          <a:xfrm>
            <a:off x="6473771" y="5177135"/>
            <a:ext cx="2060629" cy="461665"/>
          </a:xfrm>
          <a:prstGeom prst="rect">
            <a:avLst/>
          </a:prstGeom>
          <a:noFill/>
        </p:spPr>
        <p:txBody>
          <a:bodyPr wrap="none" rtlCol="0">
            <a:spAutoFit/>
          </a:bodyPr>
          <a:lstStyle/>
          <a:p>
            <a:pPr defTabSz="914400"/>
            <a:r>
              <a:rPr lang="en-US" sz="2400" dirty="0" smtClean="0">
                <a:solidFill>
                  <a:prstClr val="black"/>
                </a:solidFill>
              </a:rPr>
              <a:t>4. Spiral ascent</a:t>
            </a:r>
            <a:endParaRPr lang="en-US" sz="2400" dirty="0">
              <a:solidFill>
                <a:prstClr val="black"/>
              </a:solidFill>
            </a:endParaRPr>
          </a:p>
        </p:txBody>
      </p:sp>
      <p:sp>
        <p:nvSpPr>
          <p:cNvPr id="36" name="TextBox 35"/>
          <p:cNvSpPr txBox="1"/>
          <p:nvPr/>
        </p:nvSpPr>
        <p:spPr>
          <a:xfrm>
            <a:off x="838212" y="152400"/>
            <a:ext cx="7475957" cy="584775"/>
          </a:xfrm>
          <a:prstGeom prst="rect">
            <a:avLst/>
          </a:prstGeom>
          <a:noFill/>
        </p:spPr>
        <p:txBody>
          <a:bodyPr wrap="none" rtlCol="0">
            <a:spAutoFit/>
          </a:bodyPr>
          <a:lstStyle/>
          <a:p>
            <a:pPr defTabSz="914400"/>
            <a:r>
              <a:rPr lang="en-US" sz="3200" dirty="0" smtClean="0">
                <a:solidFill>
                  <a:prstClr val="black"/>
                </a:solidFill>
              </a:rPr>
              <a:t>Vertical sampling strategy along the </a:t>
            </a:r>
            <a:r>
              <a:rPr lang="en-US" sz="3200" dirty="0" err="1" smtClean="0">
                <a:solidFill>
                  <a:prstClr val="black"/>
                </a:solidFill>
              </a:rPr>
              <a:t>jetways</a:t>
            </a:r>
            <a:endParaRPr lang="en-US" sz="3200" dirty="0">
              <a:solidFill>
                <a:prstClr val="black"/>
              </a:solidFill>
            </a:endParaRPr>
          </a:p>
        </p:txBody>
      </p:sp>
    </p:spTree>
    <p:extLst>
      <p:ext uri="{BB962C8B-B14F-4D97-AF65-F5344CB8AC3E}">
        <p14:creationId xmlns:p14="http://schemas.microsoft.com/office/powerpoint/2010/main" val="1587029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48451" y="3017208"/>
            <a:ext cx="4077563" cy="370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ACB761C-2D28-4ABD-9E53-3863A515727F}" type="slidenum">
              <a:rPr lang="en-US" smtClean="0">
                <a:solidFill>
                  <a:prstClr val="black"/>
                </a:solidFill>
              </a:rPr>
              <a:pPr/>
              <a:t>11</a:t>
            </a:fld>
            <a:endParaRPr lang="en-US">
              <a:solidFill>
                <a:prstClr val="black"/>
              </a:solidFill>
            </a:endParaRPr>
          </a:p>
        </p:txBody>
      </p:sp>
      <p:sp>
        <p:nvSpPr>
          <p:cNvPr id="5" name="Title 1"/>
          <p:cNvSpPr txBox="1">
            <a:spLocks/>
          </p:cNvSpPr>
          <p:nvPr/>
        </p:nvSpPr>
        <p:spPr>
          <a:xfrm>
            <a:off x="457200" y="153688"/>
            <a:ext cx="8229600" cy="644600"/>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3600" b="1" kern="1200">
                <a:solidFill>
                  <a:schemeClr val="tx2">
                    <a:lumMod val="75000"/>
                  </a:schemeClr>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1F497D">
                    <a:lumMod val="75000"/>
                  </a:srgbClr>
                </a:solidFill>
                <a:effectLst/>
                <a:uLnTx/>
                <a:uFillTx/>
                <a:latin typeface="Calibri"/>
              </a:rPr>
              <a:t>NASA King Air Flight Sampling Considerations (1)</a:t>
            </a:r>
            <a:endParaRPr kumimoji="0" lang="en-US" sz="3600" b="1" i="0" u="none" strike="noStrike" kern="1200" cap="none" spc="0" normalizeH="0" baseline="0" noProof="0" dirty="0">
              <a:ln>
                <a:noFill/>
              </a:ln>
              <a:solidFill>
                <a:srgbClr val="1F497D">
                  <a:lumMod val="75000"/>
                </a:srgbClr>
              </a:solidFill>
              <a:effectLst/>
              <a:uLnTx/>
              <a:uFillTx/>
              <a:latin typeface="Calibri"/>
            </a:endParaRPr>
          </a:p>
        </p:txBody>
      </p:sp>
      <p:sp>
        <p:nvSpPr>
          <p:cNvPr id="6" name="Content Placeholder 2"/>
          <p:cNvSpPr txBox="1">
            <a:spLocks/>
          </p:cNvSpPr>
          <p:nvPr/>
        </p:nvSpPr>
        <p:spPr>
          <a:xfrm>
            <a:off x="324468" y="844330"/>
            <a:ext cx="8819532" cy="2474059"/>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The King Air will conduct remote sensing from 28 </a:t>
            </a:r>
            <a:r>
              <a:rPr lang="en-US" dirty="0" err="1" smtClean="0"/>
              <a:t>kft</a:t>
            </a:r>
            <a:r>
              <a:rPr lang="en-US" dirty="0" smtClean="0"/>
              <a:t>.</a:t>
            </a:r>
          </a:p>
          <a:p>
            <a:r>
              <a:rPr lang="en-US" dirty="0" smtClean="0"/>
              <a:t>Sampling along the same corridors as the DC-8 would maximize integration into the larger sampling strategy.</a:t>
            </a:r>
          </a:p>
          <a:p>
            <a:r>
              <a:rPr lang="en-US" dirty="0" smtClean="0"/>
              <a:t>The King Air flies slower than the DC-8, but it does not need to cover the same ground at multiple altitudes.</a:t>
            </a:r>
            <a:endParaRPr lang="en-US" dirty="0"/>
          </a:p>
        </p:txBody>
      </p:sp>
      <p:sp>
        <p:nvSpPr>
          <p:cNvPr id="8" name="Content Placeholder 2"/>
          <p:cNvSpPr txBox="1">
            <a:spLocks/>
          </p:cNvSpPr>
          <p:nvPr/>
        </p:nvSpPr>
        <p:spPr>
          <a:xfrm>
            <a:off x="314639" y="3017207"/>
            <a:ext cx="4508084" cy="3660024"/>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In 4 hours, the King Air could cover one of the two loops depicted in the figure to the right.</a:t>
            </a:r>
          </a:p>
          <a:p>
            <a:r>
              <a:rPr lang="en-US" dirty="0" smtClean="0"/>
              <a:t>With two 4 hour flights per day, the King Air could cover all four corridors and have some coincidence with the DC-8 along each corridor.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44885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B761C-2D28-4ABD-9E53-3863A515727F}" type="slidenum">
              <a:rPr lang="en-US" smtClean="0">
                <a:solidFill>
                  <a:prstClr val="black"/>
                </a:solidFill>
              </a:rPr>
              <a:pPr/>
              <a:t>12</a:t>
            </a:fld>
            <a:endParaRPr lang="en-US">
              <a:solidFill>
                <a:prstClr val="black"/>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3063684"/>
            <a:ext cx="9144000" cy="3794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0956"/>
            <a:ext cx="8229600" cy="644600"/>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3600" b="1" kern="1200">
                <a:solidFill>
                  <a:schemeClr val="tx2">
                    <a:lumMod val="75000"/>
                  </a:schemeClr>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solidFill>
                  <a:srgbClr val="1F497D">
                    <a:lumMod val="75000"/>
                  </a:srgbClr>
                </a:solidFill>
                <a:latin typeface="Calibri"/>
              </a:rPr>
              <a:t>NASA King Air </a:t>
            </a:r>
            <a:r>
              <a:rPr kumimoji="0" lang="en-US" sz="3600" b="1" i="0" u="none" strike="noStrike" kern="1200" cap="none" spc="0" normalizeH="0" baseline="0" noProof="0" dirty="0" smtClean="0">
                <a:ln>
                  <a:noFill/>
                </a:ln>
                <a:solidFill>
                  <a:srgbClr val="1F497D">
                    <a:lumMod val="75000"/>
                  </a:srgbClr>
                </a:solidFill>
                <a:effectLst/>
                <a:uLnTx/>
                <a:uFillTx/>
                <a:latin typeface="Calibri"/>
              </a:rPr>
              <a:t>Flight Sampling Considerations (2)</a:t>
            </a:r>
            <a:endParaRPr kumimoji="0" lang="en-US" sz="3600" b="1" i="0" u="none" strike="noStrike" kern="1200" cap="none" spc="0" normalizeH="0" baseline="0" noProof="0" dirty="0">
              <a:ln>
                <a:noFill/>
              </a:ln>
              <a:solidFill>
                <a:srgbClr val="1F497D">
                  <a:lumMod val="75000"/>
                </a:srgbClr>
              </a:solidFill>
              <a:effectLst/>
              <a:uLnTx/>
              <a:uFillTx/>
              <a:latin typeface="Calibri"/>
            </a:endParaRPr>
          </a:p>
        </p:txBody>
      </p:sp>
      <p:sp>
        <p:nvSpPr>
          <p:cNvPr id="4" name="TextBox 3"/>
          <p:cNvSpPr txBox="1"/>
          <p:nvPr/>
        </p:nvSpPr>
        <p:spPr>
          <a:xfrm>
            <a:off x="167148" y="619416"/>
            <a:ext cx="8839200" cy="2246769"/>
          </a:xfrm>
          <a:prstGeom prst="rect">
            <a:avLst/>
          </a:prstGeom>
          <a:noFill/>
        </p:spPr>
        <p:txBody>
          <a:bodyPr wrap="square" rtlCol="0">
            <a:spAutoFit/>
          </a:bodyPr>
          <a:lstStyle/>
          <a:p>
            <a:pPr defTabSz="914400"/>
            <a:r>
              <a:rPr lang="en-US" sz="2800" b="1" dirty="0" smtClean="0">
                <a:solidFill>
                  <a:prstClr val="black"/>
                </a:solidFill>
              </a:rPr>
              <a:t>This image only shows special use airspace that extends above 20 </a:t>
            </a:r>
            <a:r>
              <a:rPr lang="en-US" sz="2800" b="1" dirty="0" err="1" smtClean="0">
                <a:solidFill>
                  <a:prstClr val="black"/>
                </a:solidFill>
              </a:rPr>
              <a:t>kft</a:t>
            </a:r>
            <a:r>
              <a:rPr lang="en-US" sz="2800" b="1" dirty="0" smtClean="0">
                <a:solidFill>
                  <a:prstClr val="black"/>
                </a:solidFill>
              </a:rPr>
              <a:t>. This opens a possible area over the Seoul Metropolitan Area (yellow box) to fly a pattern for mapping pollution. The magenta line shows the area that could be covered by the King Air in one sortie. </a:t>
            </a:r>
            <a:endParaRPr lang="en-US" sz="2800" dirty="0" smtClean="0">
              <a:solidFill>
                <a:prstClr val="black"/>
              </a:solidFill>
            </a:endParaRPr>
          </a:p>
        </p:txBody>
      </p:sp>
    </p:spTree>
    <p:extLst>
      <p:ext uri="{BB962C8B-B14F-4D97-AF65-F5344CB8AC3E}">
        <p14:creationId xmlns:p14="http://schemas.microsoft.com/office/powerpoint/2010/main" val="1636995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3010346"/>
          </a:xfrm>
        </p:spPr>
        <p:txBody>
          <a:bodyPr>
            <a:normAutofit/>
          </a:bodyPr>
          <a:lstStyle/>
          <a:p>
            <a:r>
              <a:rPr lang="en-US" altLang="ko-KR" sz="2700" b="1" dirty="0" err="1" smtClean="0"/>
              <a:t>Strawman</a:t>
            </a:r>
            <a:r>
              <a:rPr lang="en-US" altLang="ko-KR" sz="2700" b="1" dirty="0" smtClean="0"/>
              <a:t> Flight Plans and their relevance to Science Objectives for </a:t>
            </a:r>
            <a:r>
              <a:rPr lang="en-US" altLang="ko-KR" sz="2700" b="1" dirty="0" err="1" smtClean="0"/>
              <a:t>Hanseo</a:t>
            </a:r>
            <a:r>
              <a:rPr lang="en-US" altLang="ko-KR" sz="2700" b="1" dirty="0" smtClean="0"/>
              <a:t> King Air </a:t>
            </a:r>
            <a:r>
              <a:rPr lang="en-US" altLang="ko-KR" b="1" dirty="0" smtClean="0"/>
              <a:t/>
            </a:r>
            <a:br>
              <a:rPr lang="en-US" altLang="ko-KR" b="1" dirty="0" smtClean="0"/>
            </a:br>
            <a:endParaRPr lang="ko-KR" altLang="en-US" dirty="0"/>
          </a:p>
        </p:txBody>
      </p:sp>
    </p:spTree>
    <p:extLst>
      <p:ext uri="{BB962C8B-B14F-4D97-AF65-F5344CB8AC3E}">
        <p14:creationId xmlns:p14="http://schemas.microsoft.com/office/powerpoint/2010/main" val="345059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562074"/>
          </a:xfrm>
        </p:spPr>
        <p:txBody>
          <a:bodyPr>
            <a:normAutofit fontScale="90000"/>
          </a:bodyPr>
          <a:lstStyle/>
          <a:p>
            <a:r>
              <a:rPr lang="en-US" altLang="ko-KR" dirty="0" smtClean="0"/>
              <a:t>SMA in and Out</a:t>
            </a:r>
            <a:endParaRPr lang="ko-KR" altLang="en-US" dirty="0"/>
          </a:p>
        </p:txBody>
      </p:sp>
      <p:pic>
        <p:nvPicPr>
          <p:cNvPr id="8194" name="Picture 2"/>
          <p:cNvPicPr>
            <a:picLocks noChangeAspect="1" noChangeArrowheads="1"/>
          </p:cNvPicPr>
          <p:nvPr/>
        </p:nvPicPr>
        <p:blipFill>
          <a:blip r:embed="rId2" cstate="print"/>
          <a:srcRect/>
          <a:stretch>
            <a:fillRect/>
          </a:stretch>
        </p:blipFill>
        <p:spPr bwMode="auto">
          <a:xfrm>
            <a:off x="-16820" y="274638"/>
            <a:ext cx="9160820" cy="5688632"/>
          </a:xfrm>
          <a:prstGeom prst="rect">
            <a:avLst/>
          </a:prstGeom>
          <a:noFill/>
          <a:ln w="9525">
            <a:noFill/>
            <a:miter lim="800000"/>
            <a:headEnd/>
            <a:tailEnd/>
          </a:ln>
        </p:spPr>
      </p:pic>
      <p:cxnSp>
        <p:nvCxnSpPr>
          <p:cNvPr id="8" name="직선 연결선 7"/>
          <p:cNvCxnSpPr/>
          <p:nvPr/>
        </p:nvCxnSpPr>
        <p:spPr>
          <a:xfrm>
            <a:off x="3995936" y="5157192"/>
            <a:ext cx="144016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직선 연결선 10"/>
          <p:cNvCxnSpPr/>
          <p:nvPr/>
        </p:nvCxnSpPr>
        <p:spPr>
          <a:xfrm flipH="1" flipV="1">
            <a:off x="5364088" y="2132856"/>
            <a:ext cx="72008" cy="3024336"/>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직선 연결선 17"/>
          <p:cNvCxnSpPr/>
          <p:nvPr/>
        </p:nvCxnSpPr>
        <p:spPr>
          <a:xfrm flipH="1">
            <a:off x="3707904" y="2132856"/>
            <a:ext cx="1656184" cy="72008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직선 연결선 21"/>
          <p:cNvCxnSpPr/>
          <p:nvPr/>
        </p:nvCxnSpPr>
        <p:spPr>
          <a:xfrm flipH="1" flipV="1">
            <a:off x="2051720" y="1340768"/>
            <a:ext cx="1656184" cy="1512168"/>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직선 연결선 25"/>
          <p:cNvCxnSpPr/>
          <p:nvPr/>
        </p:nvCxnSpPr>
        <p:spPr>
          <a:xfrm>
            <a:off x="2051720" y="134076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2051720" y="1340768"/>
            <a:ext cx="72008" cy="37444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직선 연결선 31"/>
          <p:cNvCxnSpPr/>
          <p:nvPr/>
        </p:nvCxnSpPr>
        <p:spPr>
          <a:xfrm>
            <a:off x="2123728" y="5013176"/>
            <a:ext cx="1800200" cy="144016"/>
          </a:xfrm>
          <a:prstGeom prst="line">
            <a:avLst/>
          </a:prstGeom>
        </p:spPr>
        <p:style>
          <a:lnRef idx="3">
            <a:schemeClr val="accent2"/>
          </a:lnRef>
          <a:fillRef idx="0">
            <a:schemeClr val="accent2"/>
          </a:fillRef>
          <a:effectRef idx="2">
            <a:schemeClr val="accent2"/>
          </a:effectRef>
          <a:fontRef idx="minor">
            <a:schemeClr val="tx1"/>
          </a:fontRef>
        </p:style>
      </p:cxnSp>
      <p:cxnSp>
        <p:nvCxnSpPr>
          <p:cNvPr id="41" name="직선 연결선 40"/>
          <p:cNvCxnSpPr/>
          <p:nvPr/>
        </p:nvCxnSpPr>
        <p:spPr>
          <a:xfrm flipH="1" flipV="1">
            <a:off x="5436096" y="2132856"/>
            <a:ext cx="72008" cy="3024336"/>
          </a:xfrm>
          <a:prstGeom prst="line">
            <a:avLst/>
          </a:prstGeom>
        </p:spPr>
        <p:style>
          <a:lnRef idx="3">
            <a:schemeClr val="accent2"/>
          </a:lnRef>
          <a:fillRef idx="0">
            <a:schemeClr val="accent2"/>
          </a:fillRef>
          <a:effectRef idx="2">
            <a:schemeClr val="accent2"/>
          </a:effectRef>
          <a:fontRef idx="minor">
            <a:schemeClr val="tx1"/>
          </a:fontRef>
        </p:style>
      </p:cxnSp>
      <p:cxnSp>
        <p:nvCxnSpPr>
          <p:cNvPr id="42" name="직선 연결선 41"/>
          <p:cNvCxnSpPr/>
          <p:nvPr/>
        </p:nvCxnSpPr>
        <p:spPr>
          <a:xfrm flipH="1" flipV="1">
            <a:off x="5508104" y="2132856"/>
            <a:ext cx="72008" cy="3024336"/>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직선 연결선 42"/>
          <p:cNvCxnSpPr/>
          <p:nvPr/>
        </p:nvCxnSpPr>
        <p:spPr>
          <a:xfrm flipH="1" flipV="1">
            <a:off x="1979712" y="1340768"/>
            <a:ext cx="72008" cy="3672408"/>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직선 연결선 44"/>
          <p:cNvCxnSpPr/>
          <p:nvPr/>
        </p:nvCxnSpPr>
        <p:spPr>
          <a:xfrm flipH="1" flipV="1">
            <a:off x="1907704" y="1340768"/>
            <a:ext cx="72008" cy="367240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786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23528" y="260648"/>
            <a:ext cx="8229600" cy="634082"/>
          </a:xfrm>
        </p:spPr>
        <p:txBody>
          <a:bodyPr>
            <a:noAutofit/>
          </a:bodyPr>
          <a:lstStyle/>
          <a:p>
            <a:r>
              <a:rPr lang="en-US" altLang="ko-KR" sz="2800" dirty="0" smtClean="0"/>
              <a:t>SMA in and out </a:t>
            </a:r>
            <a:br>
              <a:rPr lang="en-US" altLang="ko-KR" sz="2800" dirty="0" smtClean="0"/>
            </a:br>
            <a:r>
              <a:rPr lang="en-US" altLang="ko-KR" sz="2800" dirty="0" smtClean="0"/>
              <a:t>fast advection case</a:t>
            </a:r>
            <a:endParaRPr lang="ko-KR" altLang="en-US" sz="2800" dirty="0"/>
          </a:p>
        </p:txBody>
      </p:sp>
      <p:pic>
        <p:nvPicPr>
          <p:cNvPr id="8194" name="Picture 2"/>
          <p:cNvPicPr>
            <a:picLocks noChangeAspect="1" noChangeArrowheads="1"/>
          </p:cNvPicPr>
          <p:nvPr/>
        </p:nvPicPr>
        <p:blipFill>
          <a:blip r:embed="rId2" cstate="print"/>
          <a:srcRect/>
          <a:stretch>
            <a:fillRect/>
          </a:stretch>
        </p:blipFill>
        <p:spPr bwMode="auto">
          <a:xfrm>
            <a:off x="-16820" y="1169368"/>
            <a:ext cx="9160820" cy="5688632"/>
          </a:xfrm>
          <a:prstGeom prst="rect">
            <a:avLst/>
          </a:prstGeom>
          <a:noFill/>
          <a:ln w="9525">
            <a:noFill/>
            <a:miter lim="800000"/>
            <a:headEnd/>
            <a:tailEnd/>
          </a:ln>
        </p:spPr>
      </p:pic>
      <p:cxnSp>
        <p:nvCxnSpPr>
          <p:cNvPr id="8" name="직선 연결선 7"/>
          <p:cNvCxnSpPr/>
          <p:nvPr/>
        </p:nvCxnSpPr>
        <p:spPr>
          <a:xfrm flipV="1">
            <a:off x="3995936" y="4725144"/>
            <a:ext cx="5148064" cy="43204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직선 연결선 10"/>
          <p:cNvCxnSpPr/>
          <p:nvPr/>
        </p:nvCxnSpPr>
        <p:spPr>
          <a:xfrm flipV="1">
            <a:off x="9144000" y="2564904"/>
            <a:ext cx="0" cy="216024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직선 연결선 17"/>
          <p:cNvCxnSpPr/>
          <p:nvPr/>
        </p:nvCxnSpPr>
        <p:spPr>
          <a:xfrm flipH="1">
            <a:off x="3707904" y="2564904"/>
            <a:ext cx="5436096" cy="288032"/>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직선 연결선 21"/>
          <p:cNvCxnSpPr/>
          <p:nvPr/>
        </p:nvCxnSpPr>
        <p:spPr>
          <a:xfrm flipH="1" flipV="1">
            <a:off x="2051720" y="1340768"/>
            <a:ext cx="1656184" cy="1512168"/>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직선 연결선 25"/>
          <p:cNvCxnSpPr/>
          <p:nvPr/>
        </p:nvCxnSpPr>
        <p:spPr>
          <a:xfrm>
            <a:off x="2051720" y="134076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2051720" y="1340768"/>
            <a:ext cx="72008" cy="37444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직선 연결선 31"/>
          <p:cNvCxnSpPr/>
          <p:nvPr/>
        </p:nvCxnSpPr>
        <p:spPr>
          <a:xfrm>
            <a:off x="2123728" y="5013176"/>
            <a:ext cx="1800200" cy="144016"/>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20260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634082"/>
          </a:xfrm>
        </p:spPr>
        <p:txBody>
          <a:bodyPr>
            <a:normAutofit fontScale="90000"/>
          </a:bodyPr>
          <a:lstStyle/>
          <a:p>
            <a:r>
              <a:rPr lang="en-US" altLang="ko-KR" dirty="0" smtClean="0"/>
              <a:t>SMA in and out</a:t>
            </a:r>
            <a:br>
              <a:rPr lang="en-US" altLang="ko-KR" dirty="0" smtClean="0"/>
            </a:br>
            <a:r>
              <a:rPr lang="en-US" altLang="ko-KR" dirty="0" smtClean="0"/>
              <a:t>slow advection case</a:t>
            </a:r>
            <a:endParaRPr lang="ko-KR" altLang="en-US" dirty="0"/>
          </a:p>
        </p:txBody>
      </p:sp>
      <p:pic>
        <p:nvPicPr>
          <p:cNvPr id="8194" name="Picture 2"/>
          <p:cNvPicPr>
            <a:picLocks noChangeAspect="1" noChangeArrowheads="1"/>
          </p:cNvPicPr>
          <p:nvPr/>
        </p:nvPicPr>
        <p:blipFill>
          <a:blip r:embed="rId2" cstate="print"/>
          <a:srcRect/>
          <a:stretch>
            <a:fillRect/>
          </a:stretch>
        </p:blipFill>
        <p:spPr bwMode="auto">
          <a:xfrm>
            <a:off x="-16820" y="1169368"/>
            <a:ext cx="9160820" cy="5688632"/>
          </a:xfrm>
          <a:prstGeom prst="rect">
            <a:avLst/>
          </a:prstGeom>
          <a:noFill/>
          <a:ln w="9525">
            <a:noFill/>
            <a:miter lim="800000"/>
            <a:headEnd/>
            <a:tailEnd/>
          </a:ln>
        </p:spPr>
      </p:pic>
      <p:cxnSp>
        <p:nvCxnSpPr>
          <p:cNvPr id="8" name="직선 연결선 7"/>
          <p:cNvCxnSpPr/>
          <p:nvPr/>
        </p:nvCxnSpPr>
        <p:spPr>
          <a:xfrm>
            <a:off x="3995936" y="5157192"/>
            <a:ext cx="144016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직선 연결선 10"/>
          <p:cNvCxnSpPr/>
          <p:nvPr/>
        </p:nvCxnSpPr>
        <p:spPr>
          <a:xfrm flipH="1" flipV="1">
            <a:off x="5364088" y="2132856"/>
            <a:ext cx="72008" cy="3024336"/>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직선 연결선 17"/>
          <p:cNvCxnSpPr/>
          <p:nvPr/>
        </p:nvCxnSpPr>
        <p:spPr>
          <a:xfrm flipH="1">
            <a:off x="3707904" y="2132856"/>
            <a:ext cx="1656184" cy="72008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직선 연결선 21"/>
          <p:cNvCxnSpPr/>
          <p:nvPr/>
        </p:nvCxnSpPr>
        <p:spPr>
          <a:xfrm flipH="1" flipV="1">
            <a:off x="2051720" y="1340768"/>
            <a:ext cx="1656184" cy="1512168"/>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직선 연결선 25"/>
          <p:cNvCxnSpPr/>
          <p:nvPr/>
        </p:nvCxnSpPr>
        <p:spPr>
          <a:xfrm>
            <a:off x="2051720" y="134076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251520" y="1628800"/>
            <a:ext cx="72008" cy="324036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직선 연결선 31"/>
          <p:cNvCxnSpPr/>
          <p:nvPr/>
        </p:nvCxnSpPr>
        <p:spPr>
          <a:xfrm>
            <a:off x="323528" y="4869160"/>
            <a:ext cx="3600400" cy="288032"/>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직선 연결선 14"/>
          <p:cNvCxnSpPr/>
          <p:nvPr/>
        </p:nvCxnSpPr>
        <p:spPr>
          <a:xfrm flipV="1">
            <a:off x="251520" y="1340768"/>
            <a:ext cx="1800200" cy="288032"/>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5996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634082"/>
          </a:xfrm>
        </p:spPr>
        <p:txBody>
          <a:bodyPr>
            <a:normAutofit fontScale="90000"/>
          </a:bodyPr>
          <a:lstStyle/>
          <a:p>
            <a:r>
              <a:rPr lang="en-US" altLang="ko-KR" dirty="0" smtClean="0"/>
              <a:t>ground site </a:t>
            </a:r>
            <a:r>
              <a:rPr lang="en-US" altLang="ko-KR" dirty="0" err="1" smtClean="0"/>
              <a:t>intercomparison</a:t>
            </a:r>
            <a:r>
              <a:rPr lang="en-US" altLang="ko-KR" dirty="0" smtClean="0"/>
              <a:t> and urban plume</a:t>
            </a:r>
            <a:endParaRPr lang="ko-KR" altLang="en-US" dirty="0"/>
          </a:p>
        </p:txBody>
      </p:sp>
      <p:pic>
        <p:nvPicPr>
          <p:cNvPr id="8194" name="Picture 2"/>
          <p:cNvPicPr>
            <a:picLocks noChangeAspect="1" noChangeArrowheads="1"/>
          </p:cNvPicPr>
          <p:nvPr/>
        </p:nvPicPr>
        <p:blipFill>
          <a:blip r:embed="rId2" cstate="print"/>
          <a:srcRect/>
          <a:stretch>
            <a:fillRect/>
          </a:stretch>
        </p:blipFill>
        <p:spPr bwMode="auto">
          <a:xfrm>
            <a:off x="-16820" y="1169368"/>
            <a:ext cx="9160820" cy="5688632"/>
          </a:xfrm>
          <a:prstGeom prst="rect">
            <a:avLst/>
          </a:prstGeom>
          <a:noFill/>
          <a:ln w="9525">
            <a:noFill/>
            <a:miter lim="800000"/>
            <a:headEnd/>
            <a:tailEnd/>
          </a:ln>
        </p:spPr>
      </p:pic>
      <p:cxnSp>
        <p:nvCxnSpPr>
          <p:cNvPr id="8" name="직선 연결선 7"/>
          <p:cNvCxnSpPr/>
          <p:nvPr/>
        </p:nvCxnSpPr>
        <p:spPr>
          <a:xfrm>
            <a:off x="3995936" y="5157192"/>
            <a:ext cx="144016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직선 연결선 10"/>
          <p:cNvCxnSpPr/>
          <p:nvPr/>
        </p:nvCxnSpPr>
        <p:spPr>
          <a:xfrm flipV="1">
            <a:off x="5436096" y="3501008"/>
            <a:ext cx="0" cy="1656184"/>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직선 연결선 25"/>
          <p:cNvCxnSpPr/>
          <p:nvPr/>
        </p:nvCxnSpPr>
        <p:spPr>
          <a:xfrm>
            <a:off x="2051720" y="134076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a:off x="4211960" y="2276872"/>
            <a:ext cx="1944216"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6" name="타원 15"/>
          <p:cNvSpPr/>
          <p:nvPr/>
        </p:nvSpPr>
        <p:spPr>
          <a:xfrm>
            <a:off x="4211960" y="2348880"/>
            <a:ext cx="1944216"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7" name="타원 16"/>
          <p:cNvSpPr/>
          <p:nvPr/>
        </p:nvSpPr>
        <p:spPr>
          <a:xfrm>
            <a:off x="4211960" y="2420888"/>
            <a:ext cx="1944216"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9" name="타원 18"/>
          <p:cNvSpPr/>
          <p:nvPr/>
        </p:nvSpPr>
        <p:spPr>
          <a:xfrm>
            <a:off x="4211960" y="2492896"/>
            <a:ext cx="1944216"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0" name="타원 19"/>
          <p:cNvSpPr/>
          <p:nvPr/>
        </p:nvSpPr>
        <p:spPr>
          <a:xfrm>
            <a:off x="4211960" y="2564904"/>
            <a:ext cx="1944216"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cxnSp>
        <p:nvCxnSpPr>
          <p:cNvPr id="23" name="직선 연결선 22"/>
          <p:cNvCxnSpPr/>
          <p:nvPr/>
        </p:nvCxnSpPr>
        <p:spPr>
          <a:xfrm flipV="1">
            <a:off x="3923928" y="3501008"/>
            <a:ext cx="432048" cy="165618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13938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418058"/>
          </a:xfrm>
        </p:spPr>
        <p:txBody>
          <a:bodyPr>
            <a:noAutofit/>
          </a:bodyPr>
          <a:lstStyle/>
          <a:p>
            <a:r>
              <a:rPr lang="en-US" altLang="ko-KR" sz="3200" dirty="0" smtClean="0"/>
              <a:t>Weekend Scenario</a:t>
            </a:r>
            <a:br>
              <a:rPr lang="en-US" altLang="ko-KR" sz="3200" dirty="0" smtClean="0"/>
            </a:br>
            <a:r>
              <a:rPr lang="en-US" altLang="ko-KR" sz="3200" dirty="0" smtClean="0"/>
              <a:t>Giga Power plants and point sources  </a:t>
            </a:r>
            <a:endParaRPr lang="ko-KR" altLang="en-US" sz="3200" dirty="0"/>
          </a:p>
        </p:txBody>
      </p:sp>
      <p:pic>
        <p:nvPicPr>
          <p:cNvPr id="9218" name="Picture 2"/>
          <p:cNvPicPr>
            <a:picLocks noChangeAspect="1" noChangeArrowheads="1"/>
          </p:cNvPicPr>
          <p:nvPr/>
        </p:nvPicPr>
        <p:blipFill>
          <a:blip r:embed="rId2" cstate="print"/>
          <a:srcRect/>
          <a:stretch>
            <a:fillRect/>
          </a:stretch>
        </p:blipFill>
        <p:spPr bwMode="auto">
          <a:xfrm>
            <a:off x="0" y="1474768"/>
            <a:ext cx="9144000" cy="5383232"/>
          </a:xfrm>
          <a:prstGeom prst="rect">
            <a:avLst/>
          </a:prstGeom>
          <a:noFill/>
          <a:ln w="9525">
            <a:noFill/>
            <a:miter lim="800000"/>
            <a:headEnd/>
            <a:tailEnd/>
          </a:ln>
        </p:spPr>
      </p:pic>
      <p:cxnSp>
        <p:nvCxnSpPr>
          <p:cNvPr id="7" name="직선 연결선 6"/>
          <p:cNvCxnSpPr/>
          <p:nvPr/>
        </p:nvCxnSpPr>
        <p:spPr>
          <a:xfrm flipH="1">
            <a:off x="4572000" y="4005064"/>
            <a:ext cx="936104"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직선 연결선 9"/>
          <p:cNvCxnSpPr/>
          <p:nvPr/>
        </p:nvCxnSpPr>
        <p:spPr>
          <a:xfrm flipH="1">
            <a:off x="3779912" y="4077072"/>
            <a:ext cx="792088" cy="936104"/>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직선 연결선 16"/>
          <p:cNvCxnSpPr/>
          <p:nvPr/>
        </p:nvCxnSpPr>
        <p:spPr>
          <a:xfrm>
            <a:off x="3779912" y="5013176"/>
            <a:ext cx="914400" cy="914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직선 연결선 18"/>
          <p:cNvCxnSpPr/>
          <p:nvPr/>
        </p:nvCxnSpPr>
        <p:spPr>
          <a:xfrm>
            <a:off x="4716016" y="5949280"/>
            <a:ext cx="0" cy="68154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직선 연결선 23"/>
          <p:cNvCxnSpPr/>
          <p:nvPr/>
        </p:nvCxnSpPr>
        <p:spPr>
          <a:xfrm flipV="1">
            <a:off x="4640250" y="6553944"/>
            <a:ext cx="1119882" cy="98587"/>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직선 연결선 25"/>
          <p:cNvCxnSpPr/>
          <p:nvPr/>
        </p:nvCxnSpPr>
        <p:spPr>
          <a:xfrm flipH="1" flipV="1">
            <a:off x="5636206" y="4354242"/>
            <a:ext cx="123926" cy="2192559"/>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직선 연결선 28"/>
          <p:cNvCxnSpPr/>
          <p:nvPr/>
        </p:nvCxnSpPr>
        <p:spPr>
          <a:xfrm flipH="1" flipV="1">
            <a:off x="4572000" y="4077074"/>
            <a:ext cx="2882200" cy="634506"/>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직선 연결선 19"/>
          <p:cNvCxnSpPr/>
          <p:nvPr/>
        </p:nvCxnSpPr>
        <p:spPr>
          <a:xfrm flipH="1">
            <a:off x="5746752" y="6510288"/>
            <a:ext cx="1902409" cy="36512"/>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직선 연결선 24"/>
          <p:cNvCxnSpPr/>
          <p:nvPr/>
        </p:nvCxnSpPr>
        <p:spPr>
          <a:xfrm>
            <a:off x="6545815" y="4476366"/>
            <a:ext cx="168367" cy="2052178"/>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직선 연결선 26"/>
          <p:cNvCxnSpPr/>
          <p:nvPr/>
        </p:nvCxnSpPr>
        <p:spPr>
          <a:xfrm>
            <a:off x="7454200" y="4729584"/>
            <a:ext cx="183914" cy="1817216"/>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51162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418058"/>
          </a:xfrm>
        </p:spPr>
        <p:txBody>
          <a:bodyPr>
            <a:normAutofit fontScale="90000"/>
          </a:bodyPr>
          <a:lstStyle/>
          <a:p>
            <a:r>
              <a:rPr lang="en-US" altLang="ko-KR" dirty="0" smtClean="0"/>
              <a:t>Weekend Scenario</a:t>
            </a:r>
            <a:br>
              <a:rPr lang="en-US" altLang="ko-KR" dirty="0" smtClean="0"/>
            </a:br>
            <a:r>
              <a:rPr lang="en-US" altLang="ko-KR" sz="2700" dirty="0" smtClean="0"/>
              <a:t>boundary layer transport case</a:t>
            </a:r>
            <a:endParaRPr lang="ko-KR" altLang="en-US" sz="2700" dirty="0"/>
          </a:p>
        </p:txBody>
      </p:sp>
      <p:pic>
        <p:nvPicPr>
          <p:cNvPr id="9218" name="Picture 2"/>
          <p:cNvPicPr>
            <a:picLocks noChangeAspect="1" noChangeArrowheads="1"/>
          </p:cNvPicPr>
          <p:nvPr/>
        </p:nvPicPr>
        <p:blipFill>
          <a:blip r:embed="rId2" cstate="print"/>
          <a:srcRect/>
          <a:stretch>
            <a:fillRect/>
          </a:stretch>
        </p:blipFill>
        <p:spPr bwMode="auto">
          <a:xfrm>
            <a:off x="0" y="1474768"/>
            <a:ext cx="9144000" cy="5383232"/>
          </a:xfrm>
          <a:prstGeom prst="rect">
            <a:avLst/>
          </a:prstGeom>
          <a:noFill/>
          <a:ln w="9525">
            <a:noFill/>
            <a:miter lim="800000"/>
            <a:headEnd/>
            <a:tailEnd/>
          </a:ln>
        </p:spPr>
      </p:pic>
      <p:cxnSp>
        <p:nvCxnSpPr>
          <p:cNvPr id="7" name="직선 연결선 6"/>
          <p:cNvCxnSpPr/>
          <p:nvPr/>
        </p:nvCxnSpPr>
        <p:spPr>
          <a:xfrm flipH="1">
            <a:off x="4572000" y="4005064"/>
            <a:ext cx="936104"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직선 연결선 21"/>
          <p:cNvCxnSpPr/>
          <p:nvPr/>
        </p:nvCxnSpPr>
        <p:spPr>
          <a:xfrm>
            <a:off x="4716016" y="68580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flipH="1">
            <a:off x="899592" y="6858000"/>
            <a:ext cx="230425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직선 연결선 25"/>
          <p:cNvCxnSpPr/>
          <p:nvPr/>
        </p:nvCxnSpPr>
        <p:spPr>
          <a:xfrm flipV="1">
            <a:off x="827584" y="3429000"/>
            <a:ext cx="0" cy="3429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직선 연결선 28"/>
          <p:cNvCxnSpPr/>
          <p:nvPr/>
        </p:nvCxnSpPr>
        <p:spPr>
          <a:xfrm>
            <a:off x="827584" y="3429000"/>
            <a:ext cx="3744416" cy="648072"/>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직선 연결선 15"/>
          <p:cNvCxnSpPr/>
          <p:nvPr/>
        </p:nvCxnSpPr>
        <p:spPr>
          <a:xfrm flipV="1">
            <a:off x="3203848" y="3861048"/>
            <a:ext cx="0" cy="2996952"/>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직선 연결선 24"/>
          <p:cNvCxnSpPr/>
          <p:nvPr/>
        </p:nvCxnSpPr>
        <p:spPr>
          <a:xfrm>
            <a:off x="3203848" y="3861048"/>
            <a:ext cx="1512168" cy="21602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08735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Flight Goals in Support of Science Objectives</a:t>
            </a:r>
            <a:endParaRPr lang="en-US" dirty="0"/>
          </a:p>
        </p:txBody>
      </p:sp>
      <p:sp>
        <p:nvSpPr>
          <p:cNvPr id="3" name="Content Placeholder 2"/>
          <p:cNvSpPr>
            <a:spLocks noGrp="1"/>
          </p:cNvSpPr>
          <p:nvPr>
            <p:ph idx="1"/>
          </p:nvPr>
        </p:nvSpPr>
        <p:spPr>
          <a:xfrm>
            <a:off x="324465" y="991810"/>
            <a:ext cx="8657303" cy="5866190"/>
          </a:xfrm>
        </p:spPr>
        <p:txBody>
          <a:bodyPr>
            <a:normAutofit fontScale="62500" lnSpcReduction="20000"/>
          </a:bodyPr>
          <a:lstStyle/>
          <a:p>
            <a:pPr marL="0" indent="0">
              <a:buNone/>
            </a:pPr>
            <a:r>
              <a:rPr lang="en-US" b="1" dirty="0"/>
              <a:t>Question 1.  What are the challenges and opportunities for satellite observations of air quality</a:t>
            </a:r>
            <a:r>
              <a:rPr lang="en-US" b="1" dirty="0" smtClean="0"/>
              <a:t>?</a:t>
            </a:r>
          </a:p>
          <a:p>
            <a:pPr marL="0" indent="0">
              <a:buNone/>
            </a:pPr>
            <a:endParaRPr lang="en-US" dirty="0"/>
          </a:p>
          <a:p>
            <a:pPr marL="0" indent="0">
              <a:buNone/>
            </a:pPr>
            <a:r>
              <a:rPr lang="en-US" b="1" dirty="0"/>
              <a:t>Question 1a.  How do synoptic conditions (outflow, convection, stagnation, etc.) affect the vertical distribution of trace gases and aerosols</a:t>
            </a:r>
            <a:r>
              <a:rPr lang="en-US" b="1" dirty="0" smtClean="0"/>
              <a:t>?</a:t>
            </a:r>
          </a:p>
          <a:p>
            <a:pPr marL="0" indent="0">
              <a:buNone/>
            </a:pPr>
            <a:r>
              <a:rPr lang="en-US" b="1" dirty="0" smtClean="0">
                <a:solidFill>
                  <a:srgbClr val="FF0000"/>
                </a:solidFill>
              </a:rPr>
              <a:t>Flights need to span a wide range of meteorological conditions.</a:t>
            </a:r>
            <a:endParaRPr lang="en-US" dirty="0">
              <a:solidFill>
                <a:srgbClr val="FF0000"/>
              </a:solidFill>
            </a:endParaRPr>
          </a:p>
          <a:p>
            <a:pPr marL="0" indent="0">
              <a:buNone/>
            </a:pPr>
            <a:endParaRPr lang="en-US" b="1" dirty="0" smtClean="0"/>
          </a:p>
          <a:p>
            <a:pPr marL="0" indent="0">
              <a:buNone/>
            </a:pPr>
            <a:r>
              <a:rPr lang="en-US" b="1" dirty="0" smtClean="0"/>
              <a:t>Question </a:t>
            </a:r>
            <a:r>
              <a:rPr lang="en-US" b="1" dirty="0"/>
              <a:t>1b.  How do pollutant distributions relate to cloud cover</a:t>
            </a:r>
            <a:r>
              <a:rPr lang="en-US" b="1" dirty="0" smtClean="0"/>
              <a:t>?</a:t>
            </a:r>
          </a:p>
          <a:p>
            <a:pPr marL="0" indent="0">
              <a:buNone/>
            </a:pPr>
            <a:r>
              <a:rPr lang="en-US" b="1" dirty="0" smtClean="0">
                <a:solidFill>
                  <a:srgbClr val="FF0000"/>
                </a:solidFill>
              </a:rPr>
              <a:t>Flights need to include some cloudy periods when remote sensing is not possible.</a:t>
            </a:r>
            <a:endParaRPr lang="en-US" dirty="0">
              <a:solidFill>
                <a:srgbClr val="FF0000"/>
              </a:solidFill>
            </a:endParaRPr>
          </a:p>
          <a:p>
            <a:pPr marL="0" indent="0">
              <a:buNone/>
            </a:pPr>
            <a:endParaRPr lang="en-US" b="1" dirty="0" smtClean="0"/>
          </a:p>
          <a:p>
            <a:pPr marL="0" indent="0">
              <a:buNone/>
            </a:pPr>
            <a:r>
              <a:rPr lang="en-US" b="1" dirty="0" smtClean="0"/>
              <a:t>Question </a:t>
            </a:r>
            <a:r>
              <a:rPr lang="en-US" b="1" dirty="0"/>
              <a:t>1c.  How does aerosol abundance and vertical distribution influence trace gas retrievals</a:t>
            </a:r>
            <a:r>
              <a:rPr lang="en-US" b="1" dirty="0" smtClean="0"/>
              <a:t>?</a:t>
            </a:r>
          </a:p>
          <a:p>
            <a:pPr marL="0" indent="0">
              <a:buNone/>
            </a:pPr>
            <a:r>
              <a:rPr lang="en-US" b="1" dirty="0" smtClean="0">
                <a:solidFill>
                  <a:srgbClr val="FF0000"/>
                </a:solidFill>
              </a:rPr>
              <a:t>Flights needs to interact with ground sites to examine in situ versus remotely sensed trace gases under a range of ambient AOD.</a:t>
            </a:r>
            <a:endParaRPr lang="en-US" dirty="0">
              <a:solidFill>
                <a:srgbClr val="FF0000"/>
              </a:solidFill>
            </a:endParaRPr>
          </a:p>
          <a:p>
            <a:pPr marL="0" indent="0">
              <a:buNone/>
            </a:pPr>
            <a:endParaRPr lang="en-US" b="1" dirty="0" smtClean="0"/>
          </a:p>
          <a:p>
            <a:pPr marL="0" indent="0">
              <a:buNone/>
            </a:pPr>
            <a:r>
              <a:rPr lang="en-US" b="1" dirty="0" smtClean="0"/>
              <a:t>Question </a:t>
            </a:r>
            <a:r>
              <a:rPr lang="en-US" b="1" dirty="0"/>
              <a:t>1d.  How does the land/water boundary influence aerosol retrievals</a:t>
            </a:r>
            <a:r>
              <a:rPr lang="en-US" b="1" dirty="0" smtClean="0"/>
              <a:t>?</a:t>
            </a:r>
          </a:p>
          <a:p>
            <a:pPr marL="0" indent="0">
              <a:buNone/>
            </a:pPr>
            <a:r>
              <a:rPr lang="en-US" b="1" dirty="0" smtClean="0">
                <a:solidFill>
                  <a:srgbClr val="FF0000"/>
                </a:solidFill>
              </a:rPr>
              <a:t>Flights need to characterize in situ aerosol composition and properties as well as AOD over water versus land.</a:t>
            </a:r>
            <a:endParaRPr lang="en-US" dirty="0">
              <a:solidFill>
                <a:srgbClr val="FF0000"/>
              </a:solidFill>
            </a:endParaRPr>
          </a:p>
          <a:p>
            <a:pPr marL="0" indent="0">
              <a:buNone/>
            </a:pPr>
            <a:r>
              <a:rPr lang="en-US" b="1" dirty="0"/>
              <a:t> </a:t>
            </a:r>
            <a:endParaRPr lang="en-US" dirty="0"/>
          </a:p>
        </p:txBody>
      </p:sp>
    </p:spTree>
    <p:extLst>
      <p:ext uri="{BB962C8B-B14F-4D97-AF65-F5344CB8AC3E}">
        <p14:creationId xmlns:p14="http://schemas.microsoft.com/office/powerpoint/2010/main" val="3132649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490066"/>
          </a:xfrm>
        </p:spPr>
        <p:txBody>
          <a:bodyPr>
            <a:noAutofit/>
          </a:bodyPr>
          <a:lstStyle/>
          <a:p>
            <a:r>
              <a:rPr lang="en-US" altLang="ko-KR" sz="2400" dirty="0" smtClean="0"/>
              <a:t>Weekend : </a:t>
            </a:r>
            <a:br>
              <a:rPr lang="en-US" altLang="ko-KR" sz="2400" dirty="0" smtClean="0"/>
            </a:br>
            <a:r>
              <a:rPr lang="en-US" altLang="ko-KR" sz="2400" dirty="0" smtClean="0"/>
              <a:t>Biogenic and urban downwind </a:t>
            </a:r>
            <a:r>
              <a:rPr lang="en-US" altLang="ko-KR" sz="2400" dirty="0" err="1" smtClean="0"/>
              <a:t>lagrangian</a:t>
            </a:r>
            <a:endParaRPr lang="ko-KR" altLang="en-US" sz="2400" dirty="0"/>
          </a:p>
        </p:txBody>
      </p:sp>
      <p:sp>
        <p:nvSpPr>
          <p:cNvPr id="3" name="내용 개체 틀 2"/>
          <p:cNvSpPr>
            <a:spLocks noGrp="1"/>
          </p:cNvSpPr>
          <p:nvPr>
            <p:ph idx="1"/>
          </p:nvPr>
        </p:nvSpPr>
        <p:spPr/>
        <p:txBody>
          <a:bodyPr/>
          <a:lstStyle/>
          <a:p>
            <a:endParaRPr lang="ko-KR" altLang="en-US"/>
          </a:p>
        </p:txBody>
      </p:sp>
      <p:pic>
        <p:nvPicPr>
          <p:cNvPr id="10243" name="Picture 3"/>
          <p:cNvPicPr>
            <a:picLocks noChangeAspect="1" noChangeArrowheads="1"/>
          </p:cNvPicPr>
          <p:nvPr/>
        </p:nvPicPr>
        <p:blipFill>
          <a:blip r:embed="rId3" cstate="print"/>
          <a:srcRect/>
          <a:stretch>
            <a:fillRect/>
          </a:stretch>
        </p:blipFill>
        <p:spPr bwMode="auto">
          <a:xfrm>
            <a:off x="0" y="953013"/>
            <a:ext cx="9144000" cy="5904987"/>
          </a:xfrm>
          <a:prstGeom prst="rect">
            <a:avLst/>
          </a:prstGeom>
          <a:noFill/>
          <a:ln w="9525">
            <a:noFill/>
            <a:miter lim="800000"/>
            <a:headEnd/>
            <a:tailEnd/>
          </a:ln>
        </p:spPr>
      </p:pic>
      <p:cxnSp>
        <p:nvCxnSpPr>
          <p:cNvPr id="7" name="직선 연결선 6"/>
          <p:cNvCxnSpPr/>
          <p:nvPr/>
        </p:nvCxnSpPr>
        <p:spPr>
          <a:xfrm flipV="1">
            <a:off x="2771800" y="4581128"/>
            <a:ext cx="2088232"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직선 연결선 10"/>
          <p:cNvCxnSpPr/>
          <p:nvPr/>
        </p:nvCxnSpPr>
        <p:spPr>
          <a:xfrm flipH="1" flipV="1">
            <a:off x="4139952" y="2996952"/>
            <a:ext cx="720080" cy="1584176"/>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직선 연결선 12"/>
          <p:cNvCxnSpPr/>
          <p:nvPr/>
        </p:nvCxnSpPr>
        <p:spPr>
          <a:xfrm>
            <a:off x="4139952" y="2996952"/>
            <a:ext cx="93610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직선 연결선 14"/>
          <p:cNvCxnSpPr/>
          <p:nvPr/>
        </p:nvCxnSpPr>
        <p:spPr>
          <a:xfrm>
            <a:off x="5076056" y="3068960"/>
            <a:ext cx="576064" cy="1584176"/>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직선 연결선 16"/>
          <p:cNvCxnSpPr/>
          <p:nvPr/>
        </p:nvCxnSpPr>
        <p:spPr>
          <a:xfrm>
            <a:off x="5652120" y="4581128"/>
            <a:ext cx="79208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직선 연결선 18"/>
          <p:cNvCxnSpPr/>
          <p:nvPr/>
        </p:nvCxnSpPr>
        <p:spPr>
          <a:xfrm flipH="1" flipV="1">
            <a:off x="5868144" y="2996952"/>
            <a:ext cx="576064" cy="1584176"/>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직선 연결선 20"/>
          <p:cNvCxnSpPr/>
          <p:nvPr/>
        </p:nvCxnSpPr>
        <p:spPr>
          <a:xfrm>
            <a:off x="5868144" y="2996952"/>
            <a:ext cx="64807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직선 연결선 24"/>
          <p:cNvCxnSpPr/>
          <p:nvPr/>
        </p:nvCxnSpPr>
        <p:spPr>
          <a:xfrm flipH="1">
            <a:off x="2699792" y="2996952"/>
            <a:ext cx="3816424" cy="165618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0181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160" y="154326"/>
            <a:ext cx="7728155" cy="768099"/>
          </a:xfrm>
        </p:spPr>
        <p:txBody>
          <a:bodyPr>
            <a:normAutofit fontScale="90000"/>
          </a:bodyPr>
          <a:lstStyle/>
          <a:p>
            <a:r>
              <a:rPr lang="en-US" dirty="0" smtClean="0"/>
              <a:t>Overflight Coordination between the Aircraft and Ground Sites</a:t>
            </a:r>
            <a:endParaRPr lang="en-US" dirty="0"/>
          </a:p>
        </p:txBody>
      </p:sp>
      <p:sp>
        <p:nvSpPr>
          <p:cNvPr id="11" name="Content Placeholder 2"/>
          <p:cNvSpPr txBox="1">
            <a:spLocks/>
          </p:cNvSpPr>
          <p:nvPr/>
        </p:nvSpPr>
        <p:spPr>
          <a:xfrm>
            <a:off x="324468" y="1183535"/>
            <a:ext cx="8229600" cy="526150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Scientifically, it is highly desirable to have overflight, including vertical profiling, over the ground sites.</a:t>
            </a:r>
          </a:p>
          <a:p>
            <a:r>
              <a:rPr lang="en-US" dirty="0" smtClean="0"/>
              <a:t>Current ground sites for the pre-campaign present significant airspace difficulties that will limit overflight altitudes and the level of proximity that can be achieved.</a:t>
            </a:r>
          </a:p>
          <a:p>
            <a:r>
              <a:rPr lang="en-US" dirty="0" smtClean="0"/>
              <a:t>We are not considering overflight of </a:t>
            </a:r>
            <a:r>
              <a:rPr lang="en-US" dirty="0" err="1" smtClean="0"/>
              <a:t>Baengnyeong</a:t>
            </a:r>
            <a:r>
              <a:rPr lang="en-US" dirty="0" smtClean="0"/>
              <a:t> Island or </a:t>
            </a:r>
            <a:r>
              <a:rPr lang="en-US" dirty="0" err="1" smtClean="0"/>
              <a:t>Yonsei</a:t>
            </a:r>
            <a:r>
              <a:rPr lang="en-US" dirty="0" smtClean="0"/>
              <a:t> University at this time unless there is knowledge on how they might be successfully requested.</a:t>
            </a:r>
          </a:p>
          <a:p>
            <a:r>
              <a:rPr lang="en-US" dirty="0" smtClean="0"/>
              <a:t>The following slides show the specific limitations at the remaining pre-campaign ground sites.</a:t>
            </a:r>
            <a:endParaRPr lang="en-US" dirty="0"/>
          </a:p>
        </p:txBody>
      </p:sp>
    </p:spTree>
    <p:extLst>
      <p:ext uri="{BB962C8B-B14F-4D97-AF65-F5344CB8AC3E}">
        <p14:creationId xmlns:p14="http://schemas.microsoft.com/office/powerpoint/2010/main" val="669320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26"/>
            <a:ext cx="8229600" cy="768099"/>
          </a:xfrm>
        </p:spPr>
        <p:txBody>
          <a:bodyPr>
            <a:normAutofit/>
          </a:bodyPr>
          <a:lstStyle/>
          <a:p>
            <a:r>
              <a:rPr lang="en-US" dirty="0" smtClean="0"/>
              <a:t>Airspace over the Pusan site</a:t>
            </a: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49091"/>
            <a:ext cx="4538666" cy="4006312"/>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8300" y="1449091"/>
            <a:ext cx="4582453" cy="4023310"/>
          </a:xfrm>
          <a:prstGeom prst="rect">
            <a:avLst/>
          </a:prstGeom>
        </p:spPr>
      </p:pic>
      <p:sp>
        <p:nvSpPr>
          <p:cNvPr id="7" name="TextBox 6"/>
          <p:cNvSpPr txBox="1"/>
          <p:nvPr/>
        </p:nvSpPr>
        <p:spPr>
          <a:xfrm>
            <a:off x="1317351" y="976389"/>
            <a:ext cx="6494535" cy="461665"/>
          </a:xfrm>
          <a:prstGeom prst="rect">
            <a:avLst/>
          </a:prstGeom>
          <a:noFill/>
        </p:spPr>
        <p:txBody>
          <a:bodyPr wrap="none" rtlCol="0">
            <a:spAutoFit/>
          </a:bodyPr>
          <a:lstStyle/>
          <a:p>
            <a:r>
              <a:rPr lang="en-US" sz="2400" b="1" dirty="0" smtClean="0"/>
              <a:t>Weekday                                                       Weekend</a:t>
            </a:r>
            <a:endParaRPr lang="en-US" sz="2400" b="1" dirty="0"/>
          </a:p>
        </p:txBody>
      </p:sp>
      <p:sp>
        <p:nvSpPr>
          <p:cNvPr id="8" name="TextBox 7"/>
          <p:cNvSpPr txBox="1"/>
          <p:nvPr/>
        </p:nvSpPr>
        <p:spPr>
          <a:xfrm>
            <a:off x="302222" y="5928102"/>
            <a:ext cx="8367996" cy="369332"/>
          </a:xfrm>
          <a:prstGeom prst="rect">
            <a:avLst/>
          </a:prstGeom>
          <a:noFill/>
        </p:spPr>
        <p:txBody>
          <a:bodyPr wrap="none" rtlCol="0">
            <a:spAutoFit/>
          </a:bodyPr>
          <a:lstStyle/>
          <a:p>
            <a:r>
              <a:rPr lang="en-US" dirty="0" smtClean="0"/>
              <a:t>This site lies within the Class C airspace for </a:t>
            </a:r>
            <a:r>
              <a:rPr lang="en-US" dirty="0" err="1" smtClean="0"/>
              <a:t>Gimhae</a:t>
            </a:r>
            <a:r>
              <a:rPr lang="en-US" dirty="0" smtClean="0"/>
              <a:t> airport.  No access below 5000 feet.</a:t>
            </a:r>
            <a:endParaRPr lang="en-US" dirty="0"/>
          </a:p>
        </p:txBody>
      </p:sp>
      <p:sp>
        <p:nvSpPr>
          <p:cNvPr id="9" name="Oval 8"/>
          <p:cNvSpPr/>
          <p:nvPr/>
        </p:nvSpPr>
        <p:spPr>
          <a:xfrm>
            <a:off x="7129222" y="3029919"/>
            <a:ext cx="480448"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570114" y="3027339"/>
            <a:ext cx="480448"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37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48753" y="1456842"/>
            <a:ext cx="4587364" cy="3994105"/>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0" y="1456842"/>
            <a:ext cx="4541003" cy="3983065"/>
          </a:xfrm>
          <a:prstGeom prst="rect">
            <a:avLst/>
          </a:prstGeom>
        </p:spPr>
      </p:pic>
      <p:sp>
        <p:nvSpPr>
          <p:cNvPr id="2" name="Title 1"/>
          <p:cNvSpPr>
            <a:spLocks noGrp="1"/>
          </p:cNvSpPr>
          <p:nvPr>
            <p:ph type="title"/>
          </p:nvPr>
        </p:nvSpPr>
        <p:spPr>
          <a:xfrm>
            <a:off x="457200" y="154326"/>
            <a:ext cx="8229600" cy="768099"/>
          </a:xfrm>
        </p:spPr>
        <p:txBody>
          <a:bodyPr>
            <a:normAutofit/>
          </a:bodyPr>
          <a:lstStyle/>
          <a:p>
            <a:r>
              <a:rPr lang="en-US" dirty="0" smtClean="0"/>
              <a:t>Airspace over the GIST site</a:t>
            </a:r>
            <a:endParaRPr lang="en-US" dirty="0"/>
          </a:p>
        </p:txBody>
      </p:sp>
      <p:sp>
        <p:nvSpPr>
          <p:cNvPr id="7" name="TextBox 6"/>
          <p:cNvSpPr txBox="1"/>
          <p:nvPr/>
        </p:nvSpPr>
        <p:spPr>
          <a:xfrm>
            <a:off x="1317351" y="976389"/>
            <a:ext cx="6494535" cy="461665"/>
          </a:xfrm>
          <a:prstGeom prst="rect">
            <a:avLst/>
          </a:prstGeom>
          <a:noFill/>
        </p:spPr>
        <p:txBody>
          <a:bodyPr wrap="none" rtlCol="0">
            <a:spAutoFit/>
          </a:bodyPr>
          <a:lstStyle/>
          <a:p>
            <a:r>
              <a:rPr lang="en-US" sz="2400" b="1" dirty="0" smtClean="0"/>
              <a:t>Weekday                                                       Weekend</a:t>
            </a:r>
            <a:endParaRPr lang="en-US" sz="2400" b="1" dirty="0"/>
          </a:p>
        </p:txBody>
      </p:sp>
      <p:sp>
        <p:nvSpPr>
          <p:cNvPr id="8" name="TextBox 7"/>
          <p:cNvSpPr txBox="1"/>
          <p:nvPr/>
        </p:nvSpPr>
        <p:spPr>
          <a:xfrm>
            <a:off x="302222" y="5928102"/>
            <a:ext cx="8686737" cy="369332"/>
          </a:xfrm>
          <a:prstGeom prst="rect">
            <a:avLst/>
          </a:prstGeom>
          <a:noFill/>
        </p:spPr>
        <p:txBody>
          <a:bodyPr wrap="none" rtlCol="0">
            <a:spAutoFit/>
          </a:bodyPr>
          <a:lstStyle/>
          <a:p>
            <a:r>
              <a:rPr lang="en-US" dirty="0" smtClean="0"/>
              <a:t>This site lies within the Class C airspace for </a:t>
            </a:r>
            <a:r>
              <a:rPr lang="en-US" dirty="0" err="1" smtClean="0"/>
              <a:t>Gwangju</a:t>
            </a:r>
            <a:r>
              <a:rPr lang="en-US" dirty="0" smtClean="0"/>
              <a:t> airport.  No access below 5000 feet.</a:t>
            </a:r>
            <a:endParaRPr lang="en-US" dirty="0"/>
          </a:p>
        </p:txBody>
      </p:sp>
      <p:sp>
        <p:nvSpPr>
          <p:cNvPr id="9" name="Oval 8"/>
          <p:cNvSpPr/>
          <p:nvPr/>
        </p:nvSpPr>
        <p:spPr>
          <a:xfrm>
            <a:off x="7059481" y="2688954"/>
            <a:ext cx="480448"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523620" y="2624389"/>
            <a:ext cx="480448"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102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87120" y="1438053"/>
            <a:ext cx="4564618" cy="402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806" y="1458711"/>
            <a:ext cx="4564618" cy="397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4326"/>
            <a:ext cx="8229600" cy="768099"/>
          </a:xfrm>
        </p:spPr>
        <p:txBody>
          <a:bodyPr>
            <a:normAutofit/>
          </a:bodyPr>
          <a:lstStyle/>
          <a:p>
            <a:r>
              <a:rPr lang="en-US" dirty="0" smtClean="0"/>
              <a:t>Airspace over the </a:t>
            </a:r>
            <a:r>
              <a:rPr lang="en-US" dirty="0" err="1" smtClean="0"/>
              <a:t>Anmyeon</a:t>
            </a:r>
            <a:r>
              <a:rPr lang="en-US" dirty="0" smtClean="0"/>
              <a:t> site</a:t>
            </a:r>
            <a:endParaRPr lang="en-US" dirty="0"/>
          </a:p>
        </p:txBody>
      </p:sp>
      <p:sp>
        <p:nvSpPr>
          <p:cNvPr id="7" name="TextBox 6"/>
          <p:cNvSpPr txBox="1"/>
          <p:nvPr/>
        </p:nvSpPr>
        <p:spPr>
          <a:xfrm>
            <a:off x="1317351" y="976389"/>
            <a:ext cx="6494535" cy="461665"/>
          </a:xfrm>
          <a:prstGeom prst="rect">
            <a:avLst/>
          </a:prstGeom>
          <a:noFill/>
        </p:spPr>
        <p:txBody>
          <a:bodyPr wrap="none" rtlCol="0">
            <a:spAutoFit/>
          </a:bodyPr>
          <a:lstStyle/>
          <a:p>
            <a:r>
              <a:rPr lang="en-US" sz="2400" b="1" dirty="0" smtClean="0"/>
              <a:t>Weekday                                                       Weekend</a:t>
            </a:r>
            <a:endParaRPr lang="en-US" sz="2400" b="1" dirty="0"/>
          </a:p>
        </p:txBody>
      </p:sp>
      <p:sp>
        <p:nvSpPr>
          <p:cNvPr id="8" name="TextBox 7"/>
          <p:cNvSpPr txBox="1"/>
          <p:nvPr/>
        </p:nvSpPr>
        <p:spPr>
          <a:xfrm>
            <a:off x="302222" y="5928102"/>
            <a:ext cx="6808659" cy="369332"/>
          </a:xfrm>
          <a:prstGeom prst="rect">
            <a:avLst/>
          </a:prstGeom>
          <a:noFill/>
        </p:spPr>
        <p:txBody>
          <a:bodyPr wrap="none" rtlCol="0">
            <a:spAutoFit/>
          </a:bodyPr>
          <a:lstStyle/>
          <a:p>
            <a:r>
              <a:rPr lang="en-US" dirty="0" smtClean="0"/>
              <a:t>Navigation to this site could be possible, but complicated on weekends.</a:t>
            </a:r>
            <a:endParaRPr lang="en-US" dirty="0"/>
          </a:p>
        </p:txBody>
      </p:sp>
      <p:sp>
        <p:nvSpPr>
          <p:cNvPr id="9" name="Oval 8"/>
          <p:cNvSpPr/>
          <p:nvPr/>
        </p:nvSpPr>
        <p:spPr>
          <a:xfrm>
            <a:off x="6720277" y="2806938"/>
            <a:ext cx="480448"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34096" y="2834389"/>
            <a:ext cx="480448"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375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66904" y="1499039"/>
            <a:ext cx="4524969" cy="390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783" y="1508868"/>
            <a:ext cx="4524969" cy="390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4326"/>
            <a:ext cx="8229600" cy="768099"/>
          </a:xfrm>
        </p:spPr>
        <p:txBody>
          <a:bodyPr>
            <a:normAutofit/>
          </a:bodyPr>
          <a:lstStyle/>
          <a:p>
            <a:r>
              <a:rPr lang="en-US" dirty="0" smtClean="0"/>
              <a:t>Airspace over the HUFS site</a:t>
            </a:r>
            <a:endParaRPr lang="en-US" dirty="0"/>
          </a:p>
        </p:txBody>
      </p:sp>
      <p:sp>
        <p:nvSpPr>
          <p:cNvPr id="7" name="TextBox 6"/>
          <p:cNvSpPr txBox="1"/>
          <p:nvPr/>
        </p:nvSpPr>
        <p:spPr>
          <a:xfrm>
            <a:off x="1317351" y="976389"/>
            <a:ext cx="6494535" cy="461665"/>
          </a:xfrm>
          <a:prstGeom prst="rect">
            <a:avLst/>
          </a:prstGeom>
          <a:noFill/>
        </p:spPr>
        <p:txBody>
          <a:bodyPr wrap="none" rtlCol="0">
            <a:spAutoFit/>
          </a:bodyPr>
          <a:lstStyle/>
          <a:p>
            <a:r>
              <a:rPr lang="en-US" sz="2400" b="1" dirty="0" smtClean="0"/>
              <a:t>Weekday                                                       Weekend</a:t>
            </a:r>
            <a:endParaRPr lang="en-US" sz="2400" b="1" dirty="0"/>
          </a:p>
        </p:txBody>
      </p:sp>
      <p:sp>
        <p:nvSpPr>
          <p:cNvPr id="8" name="TextBox 7"/>
          <p:cNvSpPr txBox="1"/>
          <p:nvPr/>
        </p:nvSpPr>
        <p:spPr>
          <a:xfrm>
            <a:off x="302222" y="5839614"/>
            <a:ext cx="8517313" cy="646331"/>
          </a:xfrm>
          <a:prstGeom prst="rect">
            <a:avLst/>
          </a:prstGeom>
          <a:noFill/>
        </p:spPr>
        <p:txBody>
          <a:bodyPr wrap="square" rtlCol="0">
            <a:spAutoFit/>
          </a:bodyPr>
          <a:lstStyle/>
          <a:p>
            <a:r>
              <a:rPr lang="en-US" dirty="0" smtClean="0"/>
              <a:t>This site lies within a restricted area.  No access below 2500 feet. Overflight of the </a:t>
            </a:r>
            <a:r>
              <a:rPr lang="en-US" dirty="0" err="1" smtClean="0"/>
              <a:t>Taewha</a:t>
            </a:r>
            <a:r>
              <a:rPr lang="en-US" dirty="0" smtClean="0"/>
              <a:t> Forest site appears feasible.</a:t>
            </a:r>
            <a:endParaRPr lang="en-US" dirty="0"/>
          </a:p>
        </p:txBody>
      </p:sp>
      <p:sp>
        <p:nvSpPr>
          <p:cNvPr id="10" name="Oval 9"/>
          <p:cNvSpPr/>
          <p:nvPr/>
        </p:nvSpPr>
        <p:spPr>
          <a:xfrm>
            <a:off x="2159644" y="3573265"/>
            <a:ext cx="642550"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736444" y="3578185"/>
            <a:ext cx="642550" cy="309966"/>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6972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77" y="50452"/>
            <a:ext cx="8731045" cy="644600"/>
          </a:xfrm>
        </p:spPr>
        <p:txBody>
          <a:bodyPr>
            <a:normAutofit fontScale="90000"/>
          </a:bodyPr>
          <a:lstStyle/>
          <a:p>
            <a:r>
              <a:rPr lang="en-US" dirty="0" smtClean="0"/>
              <a:t>Open Questions and Issues for Research Flights (1)</a:t>
            </a:r>
            <a:endParaRPr lang="en-US" dirty="0"/>
          </a:p>
        </p:txBody>
      </p:sp>
      <p:sp>
        <p:nvSpPr>
          <p:cNvPr id="3" name="Content Placeholder 2"/>
          <p:cNvSpPr>
            <a:spLocks noGrp="1"/>
          </p:cNvSpPr>
          <p:nvPr>
            <p:ph idx="1"/>
          </p:nvPr>
        </p:nvSpPr>
        <p:spPr>
          <a:xfrm>
            <a:off x="412955" y="991810"/>
            <a:ext cx="8318090" cy="5866190"/>
          </a:xfrm>
        </p:spPr>
        <p:txBody>
          <a:bodyPr>
            <a:normAutofit fontScale="77500" lnSpcReduction="20000"/>
          </a:bodyPr>
          <a:lstStyle/>
          <a:p>
            <a:r>
              <a:rPr lang="en-US" dirty="0" smtClean="0"/>
              <a:t>The current plans do not allow for night flights. </a:t>
            </a:r>
            <a:r>
              <a:rPr lang="en-US" dirty="0" smtClean="0"/>
              <a:t>Quiet </a:t>
            </a:r>
            <a:r>
              <a:rPr lang="en-US" dirty="0" smtClean="0"/>
              <a:t>hours at </a:t>
            </a:r>
            <a:r>
              <a:rPr lang="en-US" dirty="0" err="1" smtClean="0"/>
              <a:t>Osan</a:t>
            </a:r>
            <a:r>
              <a:rPr lang="en-US" dirty="0" smtClean="0"/>
              <a:t> are from 2200-0600, meaning that no take-offs or landings are allowed </a:t>
            </a:r>
            <a:r>
              <a:rPr lang="en-US" dirty="0"/>
              <a:t>d</a:t>
            </a:r>
            <a:r>
              <a:rPr lang="en-US" dirty="0" smtClean="0"/>
              <a:t>uring this time. Any exception would require a waiver and potential fines from the Korean government. </a:t>
            </a:r>
          </a:p>
          <a:p>
            <a:endParaRPr lang="en-US" dirty="0" smtClean="0"/>
          </a:p>
          <a:p>
            <a:r>
              <a:rPr lang="en-US" dirty="0" smtClean="0"/>
              <a:t>The current plans do not allow for extensive mapping at low altitude. This would require special  requests from the ROK Air Force.</a:t>
            </a:r>
          </a:p>
          <a:p>
            <a:endParaRPr lang="en-US" dirty="0"/>
          </a:p>
          <a:p>
            <a:r>
              <a:rPr lang="en-US" dirty="0" smtClean="0"/>
              <a:t>The current plan does not allow for vertical profiling over the ground sites. Is overflight at a few selected altitudes sufficient? Should we try to conduct missed approaches to reach lower altitudes adjacent to ground sites near airports?</a:t>
            </a:r>
          </a:p>
          <a:p>
            <a:endParaRPr lang="en-US" dirty="0" smtClean="0"/>
          </a:p>
          <a:p>
            <a:r>
              <a:rPr lang="en-US" dirty="0" smtClean="0"/>
              <a:t>For the NASA King Air, what balance should we seek for mapping the SMA versus following the </a:t>
            </a:r>
            <a:r>
              <a:rPr lang="en-US" dirty="0" err="1" smtClean="0"/>
              <a:t>jetways</a:t>
            </a:r>
            <a:r>
              <a:rPr lang="en-US" dirty="0" smtClean="0"/>
              <a:t>?</a:t>
            </a:r>
          </a:p>
          <a:p>
            <a:pPr marL="0" indent="0">
              <a:buNone/>
            </a:pPr>
            <a:endParaRPr lang="en-US" dirty="0" smtClean="0"/>
          </a:p>
          <a:p>
            <a:endParaRPr lang="en-US" dirty="0" smtClean="0"/>
          </a:p>
        </p:txBody>
      </p:sp>
    </p:spTree>
    <p:extLst>
      <p:ext uri="{BB962C8B-B14F-4D97-AF65-F5344CB8AC3E}">
        <p14:creationId xmlns:p14="http://schemas.microsoft.com/office/powerpoint/2010/main" val="32794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68" y="50452"/>
            <a:ext cx="8686800" cy="644600"/>
          </a:xfrm>
        </p:spPr>
        <p:txBody>
          <a:bodyPr>
            <a:normAutofit fontScale="90000"/>
          </a:bodyPr>
          <a:lstStyle/>
          <a:p>
            <a:r>
              <a:rPr lang="en-US" dirty="0" smtClean="0"/>
              <a:t>Open Questions and Issues for Research Flights (2)</a:t>
            </a:r>
            <a:endParaRPr lang="en-US" dirty="0"/>
          </a:p>
        </p:txBody>
      </p:sp>
      <p:sp>
        <p:nvSpPr>
          <p:cNvPr id="3" name="Content Placeholder 2"/>
          <p:cNvSpPr>
            <a:spLocks noGrp="1"/>
          </p:cNvSpPr>
          <p:nvPr>
            <p:ph idx="1"/>
          </p:nvPr>
        </p:nvSpPr>
        <p:spPr>
          <a:xfrm>
            <a:off x="221226" y="991810"/>
            <a:ext cx="8465574" cy="5866190"/>
          </a:xfrm>
        </p:spPr>
        <p:txBody>
          <a:bodyPr>
            <a:normAutofit fontScale="92500" lnSpcReduction="20000"/>
          </a:bodyPr>
          <a:lstStyle/>
          <a:p>
            <a:r>
              <a:rPr lang="en-US" dirty="0" smtClean="0"/>
              <a:t>Given the complex airspace and number of different controlling authorities, we need assistance on the NASA aircraft from Korean </a:t>
            </a:r>
            <a:r>
              <a:rPr lang="en-US" dirty="0"/>
              <a:t>pilots </a:t>
            </a:r>
            <a:r>
              <a:rPr lang="en-US" dirty="0" smtClean="0"/>
              <a:t>who can assist with radio traffic and language translation. Are such personnel available?</a:t>
            </a:r>
          </a:p>
          <a:p>
            <a:endParaRPr lang="en-US" dirty="0"/>
          </a:p>
          <a:p>
            <a:r>
              <a:rPr lang="en-US" dirty="0" err="1" smtClean="0"/>
              <a:t>Lidar</a:t>
            </a:r>
            <a:r>
              <a:rPr lang="en-US" dirty="0" smtClean="0"/>
              <a:t> operations do not appear to be regulated, but it is important that we be clear on our procedures.</a:t>
            </a:r>
            <a:endParaRPr lang="en-US" dirty="0" smtClean="0"/>
          </a:p>
          <a:p>
            <a:endParaRPr lang="en-US" dirty="0" smtClean="0"/>
          </a:p>
          <a:p>
            <a:r>
              <a:rPr lang="en-US" dirty="0" smtClean="0"/>
              <a:t>We plan to visit </a:t>
            </a:r>
            <a:r>
              <a:rPr lang="en-US" dirty="0" smtClean="0"/>
              <a:t>to the Korean Air Traffic authorities to explain our flight </a:t>
            </a:r>
            <a:r>
              <a:rPr lang="en-US" dirty="0" smtClean="0"/>
              <a:t>strategies and ask for their help (week of 18 January).  </a:t>
            </a:r>
            <a:r>
              <a:rPr lang="en-US" dirty="0" smtClean="0"/>
              <a:t>These meetings should include both flight crew and scientists. </a:t>
            </a:r>
            <a:r>
              <a:rPr lang="en-US" dirty="0" smtClean="0"/>
              <a:t>A follow-up visit just prior to the campaign may be very helpful.</a:t>
            </a:r>
            <a:endParaRPr lang="en-US" dirty="0" smtClean="0"/>
          </a:p>
          <a:p>
            <a:pPr marL="0" indent="0">
              <a:buNone/>
            </a:pPr>
            <a:endParaRPr lang="en-US" dirty="0" smtClean="0"/>
          </a:p>
          <a:p>
            <a:endParaRPr lang="en-US" dirty="0" smtClean="0"/>
          </a:p>
        </p:txBody>
      </p:sp>
    </p:spTree>
    <p:extLst>
      <p:ext uri="{BB962C8B-B14F-4D97-AF65-F5344CB8AC3E}">
        <p14:creationId xmlns:p14="http://schemas.microsoft.com/office/powerpoint/2010/main" val="527944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53688"/>
            <a:ext cx="8229600" cy="644600"/>
          </a:xfrm>
          <a:prstGeom prst="rect">
            <a:avLst/>
          </a:prstGeom>
        </p:spPr>
        <p:txBody>
          <a:bodyPr>
            <a:normAutofit fontScale="67500" lnSpcReduction="20000"/>
          </a:bodyPr>
          <a:lstStyle>
            <a:lvl1pPr algn="ctr" defTabSz="457200" rtl="0" eaLnBrk="1" latinLnBrk="0" hangingPunct="1">
              <a:spcBef>
                <a:spcPct val="0"/>
              </a:spcBef>
              <a:buNone/>
              <a:defRPr sz="3600" b="1" kern="1200">
                <a:solidFill>
                  <a:schemeClr val="tx2">
                    <a:lumMod val="75000"/>
                  </a:schemeClr>
                </a:solidFill>
                <a:latin typeface="+mj-lt"/>
                <a:ea typeface="+mj-ea"/>
                <a:cs typeface="+mj-cs"/>
              </a:defRPr>
            </a:lvl1pPr>
          </a:lstStyle>
          <a:p>
            <a:r>
              <a:rPr lang="en-US" dirty="0" smtClean="0"/>
              <a:t>Example of Remote Sensing Challenges due to Aerosol Effects</a:t>
            </a:r>
            <a:endParaRPr lang="en-US" dirty="0"/>
          </a:p>
        </p:txBody>
      </p:sp>
      <p:pic>
        <p:nvPicPr>
          <p:cNvPr id="4103" name="Picture 7" descr="http://www.jamstec.go.jp/e/about/press_release/20140811/img/image004.jpg"/>
          <p:cNvPicPr>
            <a:picLocks noChangeAspect="1" noChangeArrowheads="1"/>
          </p:cNvPicPr>
          <p:nvPr/>
        </p:nvPicPr>
        <p:blipFill>
          <a:blip r:embed="rId2" r:link="rId3">
            <a:extLst>
              <a:ext uri="{28A0092B-C50C-407E-A947-70E740481C1C}">
                <a14:useLocalDpi xmlns:a14="http://schemas.microsoft.com/office/drawing/2010/main" val="0"/>
              </a:ext>
            </a:extLst>
          </a:blip>
          <a:srcRect b="1944"/>
          <a:stretch>
            <a:fillRect/>
          </a:stretch>
        </p:blipFill>
        <p:spPr bwMode="auto">
          <a:xfrm>
            <a:off x="392769" y="812799"/>
            <a:ext cx="8370231" cy="429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52400" y="5410200"/>
            <a:ext cx="8915400" cy="132856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b="0" i="0" u="none" strike="noStrike" cap="none" normalizeH="0" baseline="0" dirty="0" smtClean="0">
                <a:ln>
                  <a:noFill/>
                </a:ln>
                <a:solidFill>
                  <a:srgbClr val="333333"/>
                </a:solidFill>
                <a:effectLst/>
                <a:latin typeface="Calibri" pitchFamily="34" charset="0"/>
                <a:cs typeface="Arial" pitchFamily="34" charset="0"/>
              </a:rPr>
              <a:t>Figure 10. Conceptual diagram of shielding effect caused by co-existing PM2.5 aerosols. Co-existing PM2.5 aerosols prevent sunlight from reaching the earth’s surface. As a result, satellite observation fails to detect NO</a:t>
            </a:r>
            <a:r>
              <a:rPr kumimoji="0" lang="en-US" altLang="en-US" b="0" i="0" u="none" strike="noStrike" cap="none" normalizeH="0" baseline="-25000" dirty="0" smtClean="0">
                <a:ln>
                  <a:noFill/>
                </a:ln>
                <a:solidFill>
                  <a:srgbClr val="333333"/>
                </a:solidFill>
                <a:effectLst/>
                <a:latin typeface="Calibri" pitchFamily="34" charset="0"/>
                <a:cs typeface="Arial" pitchFamily="34" charset="0"/>
              </a:rPr>
              <a:t>2</a:t>
            </a:r>
            <a:r>
              <a:rPr kumimoji="0" lang="en-US" altLang="en-US" b="0" i="0" u="none" strike="noStrike" cap="none" normalizeH="0" baseline="0" dirty="0" smtClean="0">
                <a:ln>
                  <a:noFill/>
                </a:ln>
                <a:solidFill>
                  <a:srgbClr val="333333"/>
                </a:solidFill>
                <a:effectLst/>
                <a:latin typeface="Calibri" pitchFamily="34" charset="0"/>
                <a:cs typeface="Arial" pitchFamily="34" charset="0"/>
              </a:rPr>
              <a:t> near the Earth’s surface.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b="0" i="0" u="none" strike="noStrike" cap="none" normalizeH="0" baseline="0" dirty="0" smtClean="0">
                <a:ln>
                  <a:noFill/>
                </a:ln>
                <a:solidFill>
                  <a:srgbClr val="333333"/>
                </a:solidFill>
                <a:effectLst/>
                <a:latin typeface="Calibri" pitchFamily="34" charset="0"/>
                <a:cs typeface="Arial" pitchFamily="34" charset="0"/>
              </a:rPr>
              <a:t>Taken from Kanaya et al. (</a:t>
            </a:r>
            <a:r>
              <a:rPr kumimoji="0" lang="en-US" altLang="en-US" b="0" i="0" u="none" strike="noStrike" cap="none" normalizeH="0" baseline="0" dirty="0" smtClean="0">
                <a:ln>
                  <a:noFill/>
                </a:ln>
                <a:solidFill>
                  <a:schemeClr val="tx1"/>
                </a:solidFill>
                <a:effectLst/>
                <a:latin typeface="Calibri" pitchFamily="34" charset="0"/>
                <a:cs typeface="Arial" pitchFamily="34" charset="0"/>
                <a:hlinkClick r:id="rId4"/>
              </a:rPr>
              <a:t>http://www.jamstec.go.jp/e/about/press_release/20140811/</a:t>
            </a:r>
            <a:r>
              <a:rPr kumimoji="0" lang="en-US" altLang="en-US" b="0" i="0" u="none" strike="noStrike" cap="none" normalizeH="0" baseline="0" dirty="0" smtClean="0">
                <a:ln>
                  <a:noFill/>
                </a:ln>
                <a:solidFill>
                  <a:srgbClr val="333333"/>
                </a:solidFill>
                <a:effectLst/>
                <a:latin typeface="Calibri" pitchFamily="34" charset="0"/>
                <a:cs typeface="Arial" pitchFamily="34" charset="0"/>
              </a:rPr>
              <a:t>)</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7969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Flight Goals in Support of Science Objectives</a:t>
            </a:r>
            <a:endParaRPr lang="en-US" dirty="0"/>
          </a:p>
        </p:txBody>
      </p:sp>
      <p:sp>
        <p:nvSpPr>
          <p:cNvPr id="3" name="Content Placeholder 2"/>
          <p:cNvSpPr>
            <a:spLocks noGrp="1"/>
          </p:cNvSpPr>
          <p:nvPr>
            <p:ph idx="1"/>
          </p:nvPr>
        </p:nvSpPr>
        <p:spPr>
          <a:xfrm>
            <a:off x="324465" y="991810"/>
            <a:ext cx="8657303" cy="5866190"/>
          </a:xfrm>
        </p:spPr>
        <p:txBody>
          <a:bodyPr>
            <a:normAutofit fontScale="85000" lnSpcReduction="20000"/>
          </a:bodyPr>
          <a:lstStyle/>
          <a:p>
            <a:pPr marL="0" indent="0">
              <a:buNone/>
            </a:pPr>
            <a:r>
              <a:rPr lang="en-US" b="1" dirty="0"/>
              <a:t>Question 2.  What are the most important factors governing ozone photochemistry and aerosol evolution</a:t>
            </a:r>
            <a:r>
              <a:rPr lang="en-US" b="1" dirty="0" smtClean="0"/>
              <a:t>?</a:t>
            </a:r>
          </a:p>
          <a:p>
            <a:pPr marL="0" indent="0">
              <a:buNone/>
            </a:pPr>
            <a:endParaRPr lang="en-US" dirty="0"/>
          </a:p>
          <a:p>
            <a:pPr marL="0" indent="0">
              <a:buNone/>
            </a:pPr>
            <a:r>
              <a:rPr lang="en-US" b="1" dirty="0"/>
              <a:t>Question 2a.  How does ozone photochemistry respond to the various mixtures of upwind versus local pollutant emissions, biogenic emissions, and marine emissions</a:t>
            </a:r>
            <a:r>
              <a:rPr lang="en-US" b="1" dirty="0" smtClean="0"/>
              <a:t>?</a:t>
            </a:r>
          </a:p>
          <a:p>
            <a:pPr marL="0" indent="0">
              <a:buNone/>
            </a:pPr>
            <a:r>
              <a:rPr lang="en-US" b="1" dirty="0" smtClean="0">
                <a:solidFill>
                  <a:srgbClr val="FF0000"/>
                </a:solidFill>
              </a:rPr>
              <a:t>Flights needs to cover a wide range of geographic and meteorological conditions.</a:t>
            </a:r>
            <a:endParaRPr lang="en-US" dirty="0"/>
          </a:p>
          <a:p>
            <a:pPr marL="0" indent="0">
              <a:buNone/>
            </a:pPr>
            <a:endParaRPr lang="en-US" b="1" dirty="0" smtClean="0"/>
          </a:p>
          <a:p>
            <a:pPr marL="0" indent="0">
              <a:buNone/>
            </a:pPr>
            <a:r>
              <a:rPr lang="en-US" b="1" dirty="0" smtClean="0"/>
              <a:t>Question </a:t>
            </a:r>
            <a:r>
              <a:rPr lang="en-US" b="1" dirty="0"/>
              <a:t>2b.  What do aerosol physical, optical, and chemical properties reveal about the interaction between ozone photochemistry and secondary aerosol formation</a:t>
            </a:r>
            <a:r>
              <a:rPr lang="en-US" b="1" dirty="0" smtClean="0"/>
              <a:t>?</a:t>
            </a:r>
          </a:p>
          <a:p>
            <a:pPr marL="0" indent="0">
              <a:buNone/>
            </a:pPr>
            <a:r>
              <a:rPr lang="en-US" b="1" dirty="0" smtClean="0">
                <a:solidFill>
                  <a:srgbClr val="FF0000"/>
                </a:solidFill>
              </a:rPr>
              <a:t>Flights need to include comprehensive in situ observations of ozone, ozone precursors, and aerosol properties and composition.</a:t>
            </a:r>
            <a:endParaRPr lang="en-US" dirty="0">
              <a:solidFill>
                <a:srgbClr val="FF0000"/>
              </a:solidFill>
            </a:endParaRPr>
          </a:p>
        </p:txBody>
      </p:sp>
    </p:spTree>
    <p:extLst>
      <p:ext uri="{BB962C8B-B14F-4D97-AF65-F5344CB8AC3E}">
        <p14:creationId xmlns:p14="http://schemas.microsoft.com/office/powerpoint/2010/main" val="4147621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Flight Goals in Support of Science Objectives</a:t>
            </a:r>
            <a:endParaRPr lang="en-US" dirty="0"/>
          </a:p>
        </p:txBody>
      </p:sp>
      <p:sp>
        <p:nvSpPr>
          <p:cNvPr id="3" name="Content Placeholder 2"/>
          <p:cNvSpPr>
            <a:spLocks noGrp="1"/>
          </p:cNvSpPr>
          <p:nvPr>
            <p:ph idx="1"/>
          </p:nvPr>
        </p:nvSpPr>
        <p:spPr>
          <a:xfrm>
            <a:off x="324465" y="991810"/>
            <a:ext cx="8657303" cy="5866190"/>
          </a:xfrm>
        </p:spPr>
        <p:txBody>
          <a:bodyPr>
            <a:normAutofit fontScale="77500" lnSpcReduction="20000"/>
          </a:bodyPr>
          <a:lstStyle/>
          <a:p>
            <a:pPr marL="0" indent="0">
              <a:buNone/>
            </a:pPr>
            <a:r>
              <a:rPr lang="en-US" b="1" dirty="0"/>
              <a:t>Question 3. How do models perform and what improvements are needed to better represent atmospheric composition over Korea and its connection to the larger global atmosphere</a:t>
            </a:r>
            <a:r>
              <a:rPr lang="en-US" b="1" dirty="0" smtClean="0"/>
              <a:t>?</a:t>
            </a:r>
          </a:p>
          <a:p>
            <a:pPr marL="0" indent="0">
              <a:buNone/>
            </a:pPr>
            <a:endParaRPr lang="en-US" dirty="0"/>
          </a:p>
          <a:p>
            <a:pPr marL="0" indent="0">
              <a:buNone/>
            </a:pPr>
            <a:r>
              <a:rPr lang="en-US" b="1" dirty="0"/>
              <a:t>Question 3a.  Are modeled gradients across the Korean peninsula consistent with local/upwind sources, transport, and chemistry</a:t>
            </a:r>
            <a:r>
              <a:rPr lang="en-US" b="1" dirty="0" smtClean="0"/>
              <a:t>?</a:t>
            </a:r>
          </a:p>
          <a:p>
            <a:pPr marL="0" indent="0">
              <a:buNone/>
            </a:pPr>
            <a:r>
              <a:rPr lang="en-US" b="1" dirty="0" smtClean="0">
                <a:solidFill>
                  <a:srgbClr val="FF0000"/>
                </a:solidFill>
              </a:rPr>
              <a:t>Flights need to cross important boundaries between the Seoul Metropolitan Area, rural regions, and surrounding waters.</a:t>
            </a:r>
          </a:p>
          <a:p>
            <a:pPr marL="0" indent="0">
              <a:buNone/>
            </a:pPr>
            <a:endParaRPr lang="en-US" dirty="0">
              <a:solidFill>
                <a:srgbClr val="FF0000"/>
              </a:solidFill>
            </a:endParaRPr>
          </a:p>
          <a:p>
            <a:pPr marL="0" indent="0">
              <a:buNone/>
            </a:pPr>
            <a:r>
              <a:rPr lang="en-US" b="1" dirty="0"/>
              <a:t>Question 3b.  Are air quality and atmospheric chemistry forecasting systems prepared to utilize GEO observations</a:t>
            </a:r>
            <a:r>
              <a:rPr lang="en-US" b="1" dirty="0" smtClean="0"/>
              <a:t>?</a:t>
            </a:r>
          </a:p>
          <a:p>
            <a:pPr marL="0" indent="0">
              <a:buNone/>
            </a:pPr>
            <a:r>
              <a:rPr lang="en-US" b="1" dirty="0" smtClean="0">
                <a:solidFill>
                  <a:srgbClr val="FF0000"/>
                </a:solidFill>
              </a:rPr>
              <a:t>Flights need to broadly sample across the region and in coordination with ground sites to assess models and assimilation of independent observations.</a:t>
            </a:r>
          </a:p>
          <a:p>
            <a:pPr marL="0" indent="0">
              <a:buNone/>
            </a:pPr>
            <a:r>
              <a:rPr lang="en-US" b="1" dirty="0" smtClean="0"/>
              <a:t> </a:t>
            </a:r>
            <a:endParaRPr lang="en-US" dirty="0"/>
          </a:p>
        </p:txBody>
      </p:sp>
    </p:spTree>
    <p:extLst>
      <p:ext uri="{BB962C8B-B14F-4D97-AF65-F5344CB8AC3E}">
        <p14:creationId xmlns:p14="http://schemas.microsoft.com/office/powerpoint/2010/main" val="311272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Fig_uiow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08" y="1201738"/>
            <a:ext cx="873909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176308" y="4343400"/>
            <a:ext cx="8739092" cy="22098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0" i="0" u="none" strike="noStrike" cap="none" normalizeH="0" baseline="0" dirty="0" smtClean="0">
                <a:ln>
                  <a:noFill/>
                </a:ln>
                <a:solidFill>
                  <a:schemeClr val="tx1"/>
                </a:solidFill>
                <a:effectLst/>
                <a:latin typeface="Calibri" pitchFamily="34" charset="0"/>
                <a:cs typeface="Arial" pitchFamily="34" charset="0"/>
              </a:rPr>
              <a:t>Figure 11. Left panel: Source and trajectory paths for the types of pollution episodes expected during KORUS-AQ.  Boxes outline the GOCI field of view (dashed black) and proposed modeling domains (blue). These sources affected Korea for a 2-week period during April-May 2012 and correspond to dust (yellow), anthropogenic pollution (green) and biomass burning smoke (dark red), with corresponding representative trajectories in brown (1), dark green (2) and red (3). Plus signs mark 1-day increments along the trajectories.  Right panels: Observed (b) and modeled (c) attenuated </a:t>
            </a:r>
            <a:r>
              <a:rPr kumimoji="0" lang="en-US" altLang="en-US" sz="1700" b="0" i="0" u="none" strike="noStrike" cap="none" normalizeH="0" baseline="0" dirty="0" err="1" smtClean="0">
                <a:ln>
                  <a:noFill/>
                </a:ln>
                <a:solidFill>
                  <a:schemeClr val="tx1"/>
                </a:solidFill>
                <a:effectLst/>
                <a:latin typeface="Calibri" pitchFamily="34" charset="0"/>
                <a:cs typeface="Arial" pitchFamily="34" charset="0"/>
              </a:rPr>
              <a:t>Lidar</a:t>
            </a:r>
            <a:r>
              <a:rPr kumimoji="0" lang="en-US" altLang="en-US" sz="1700" b="0" i="0" u="none" strike="noStrike" cap="none" normalizeH="0" baseline="0" dirty="0" smtClean="0">
                <a:ln>
                  <a:noFill/>
                </a:ln>
                <a:solidFill>
                  <a:schemeClr val="tx1"/>
                </a:solidFill>
                <a:effectLst/>
                <a:latin typeface="Calibri" pitchFamily="34" charset="0"/>
                <a:cs typeface="Arial" pitchFamily="34" charset="0"/>
              </a:rPr>
              <a:t> backscattering at Seoul National University station (black circle on the map). Red boxes represent the different pollution episodes associated with each numbered source trajectory. From </a:t>
            </a:r>
            <a:r>
              <a:rPr kumimoji="0" lang="en-US" altLang="en-US" sz="1700" b="0" i="0" u="none" strike="noStrike" cap="none" normalizeH="0" baseline="0" dirty="0" err="1" smtClean="0">
                <a:ln>
                  <a:noFill/>
                </a:ln>
                <a:solidFill>
                  <a:schemeClr val="tx1"/>
                </a:solidFill>
                <a:effectLst/>
                <a:latin typeface="Calibri" pitchFamily="34" charset="0"/>
                <a:cs typeface="Arial" pitchFamily="34" charset="0"/>
              </a:rPr>
              <a:t>Saide</a:t>
            </a:r>
            <a:r>
              <a:rPr kumimoji="0" lang="en-US" altLang="en-US" sz="1700" b="0" i="0" u="none" strike="noStrike" cap="none" normalizeH="0" baseline="0" dirty="0" smtClean="0">
                <a:ln>
                  <a:noFill/>
                </a:ln>
                <a:solidFill>
                  <a:schemeClr val="tx1"/>
                </a:solidFill>
                <a:effectLst/>
                <a:latin typeface="Calibri" pitchFamily="34" charset="0"/>
                <a:cs typeface="Arial" pitchFamily="34" charset="0"/>
              </a:rPr>
              <a:t> et al., 2014.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itle 1"/>
          <p:cNvSpPr txBox="1">
            <a:spLocks/>
          </p:cNvSpPr>
          <p:nvPr/>
        </p:nvSpPr>
        <p:spPr>
          <a:xfrm>
            <a:off x="457200" y="153688"/>
            <a:ext cx="8229600" cy="644600"/>
          </a:xfrm>
          <a:prstGeom prst="rect">
            <a:avLst/>
          </a:prstGeom>
        </p:spPr>
        <p:txBody>
          <a:bodyPr>
            <a:normAutofit fontScale="82500" lnSpcReduction="10000"/>
          </a:bodyPr>
          <a:lstStyle>
            <a:lvl1pPr algn="ctr" defTabSz="457200" rtl="0" eaLnBrk="1" latinLnBrk="0" hangingPunct="1">
              <a:spcBef>
                <a:spcPct val="0"/>
              </a:spcBef>
              <a:buNone/>
              <a:defRPr sz="3600" b="1" kern="1200">
                <a:solidFill>
                  <a:schemeClr val="tx2">
                    <a:lumMod val="75000"/>
                  </a:schemeClr>
                </a:solidFill>
                <a:latin typeface="+mj-lt"/>
                <a:ea typeface="+mj-ea"/>
                <a:cs typeface="+mj-cs"/>
              </a:defRPr>
            </a:lvl1pPr>
          </a:lstStyle>
          <a:p>
            <a:r>
              <a:rPr lang="en-US" dirty="0" smtClean="0"/>
              <a:t>Example supporting the need for Model Evaluation</a:t>
            </a:r>
            <a:endParaRPr lang="en-US" dirty="0"/>
          </a:p>
        </p:txBody>
      </p:sp>
    </p:spTree>
    <p:extLst>
      <p:ext uri="{BB962C8B-B14F-4D97-AF65-F5344CB8AC3E}">
        <p14:creationId xmlns:p14="http://schemas.microsoft.com/office/powerpoint/2010/main" val="356953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000"/>
            <a:ext cx="8229600" cy="644600"/>
          </a:xfrm>
        </p:spPr>
        <p:txBody>
          <a:bodyPr>
            <a:normAutofit fontScale="90000"/>
          </a:bodyPr>
          <a:lstStyle/>
          <a:p>
            <a:r>
              <a:rPr lang="en-US" dirty="0" smtClean="0"/>
              <a:t>Consolidated Flight Goals in Support of Science Objectives and Related Questions</a:t>
            </a:r>
            <a:endParaRPr lang="en-US" dirty="0"/>
          </a:p>
        </p:txBody>
      </p:sp>
      <p:sp>
        <p:nvSpPr>
          <p:cNvPr id="3" name="Content Placeholder 2"/>
          <p:cNvSpPr>
            <a:spLocks noGrp="1"/>
          </p:cNvSpPr>
          <p:nvPr>
            <p:ph idx="1"/>
          </p:nvPr>
        </p:nvSpPr>
        <p:spPr>
          <a:xfrm>
            <a:off x="457200" y="1375258"/>
            <a:ext cx="8229600" cy="5134353"/>
          </a:xfrm>
        </p:spPr>
        <p:txBody>
          <a:bodyPr>
            <a:normAutofit/>
          </a:bodyPr>
          <a:lstStyle/>
          <a:p>
            <a:pPr marL="0" indent="0">
              <a:buNone/>
            </a:pPr>
            <a:r>
              <a:rPr lang="en-US" dirty="0" smtClean="0"/>
              <a:t>All of the questions can be satisfied with broad sampling that includes upwind-downwind , marine-continental, urban-rural environments at multiple altitudes and under diverse meteorological conditions.</a:t>
            </a:r>
          </a:p>
          <a:p>
            <a:pPr marL="0" indent="0">
              <a:buNone/>
            </a:pPr>
            <a:endParaRPr lang="en-US" dirty="0"/>
          </a:p>
          <a:p>
            <a:pPr marL="0" indent="0">
              <a:buNone/>
            </a:pPr>
            <a:r>
              <a:rPr lang="en-US" dirty="0" smtClean="0"/>
              <a:t>Obtaining this diversity calls for repetitive sampling over the same paths and locations over the six week study period.</a:t>
            </a:r>
            <a:endParaRPr lang="en-US" dirty="0"/>
          </a:p>
        </p:txBody>
      </p:sp>
    </p:spTree>
    <p:extLst>
      <p:ext uri="{BB962C8B-B14F-4D97-AF65-F5344CB8AC3E}">
        <p14:creationId xmlns:p14="http://schemas.microsoft.com/office/powerpoint/2010/main" val="2809201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B761C-2D28-4ABD-9E53-3863A515727F}" type="slidenum">
              <a:rPr lang="en-US" smtClean="0">
                <a:solidFill>
                  <a:prstClr val="black"/>
                </a:solidFill>
              </a:rPr>
              <a:pPr/>
              <a:t>8</a:t>
            </a:fld>
            <a:endParaRPr lang="en-US">
              <a:solidFill>
                <a:prstClr val="black"/>
              </a:solidFill>
            </a:endParaRPr>
          </a:p>
        </p:txBody>
      </p:sp>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36224"/>
            <a:ext cx="3401979" cy="314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068" y="457200"/>
            <a:ext cx="3396161" cy="312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5182" y="457200"/>
            <a:ext cx="3396161" cy="313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l="-9167"/>
          <a:stretch>
            <a:fillRect/>
          </a:stretch>
        </p:blipFill>
        <p:spPr bwMode="auto">
          <a:xfrm>
            <a:off x="4590068" y="3618773"/>
            <a:ext cx="3207082" cy="31164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9144000" cy="400110"/>
          </a:xfrm>
          <a:prstGeom prst="rect">
            <a:avLst/>
          </a:prstGeom>
          <a:solidFill>
            <a:schemeClr val="accent1">
              <a:lumMod val="40000"/>
              <a:lumOff val="60000"/>
            </a:schemeClr>
          </a:solidFill>
        </p:spPr>
        <p:txBody>
          <a:bodyPr wrap="square" rtlCol="0">
            <a:spAutoFit/>
          </a:bodyPr>
          <a:lstStyle/>
          <a:p>
            <a:pPr algn="ctr" defTabSz="914400"/>
            <a:r>
              <a:rPr lang="en-US" sz="2000" b="1" dirty="0">
                <a:solidFill>
                  <a:prstClr val="black"/>
                </a:solidFill>
              </a:rPr>
              <a:t>F</a:t>
            </a:r>
            <a:r>
              <a:rPr lang="en-US" sz="2000" b="1" dirty="0" smtClean="0">
                <a:solidFill>
                  <a:prstClr val="black"/>
                </a:solidFill>
              </a:rPr>
              <a:t>light planning considerations: Special-use airspace varies by day and altitude</a:t>
            </a:r>
            <a:endParaRPr lang="en-US" sz="2000" dirty="0" smtClean="0">
              <a:solidFill>
                <a:prstClr val="black"/>
              </a:solidFill>
            </a:endParaRPr>
          </a:p>
        </p:txBody>
      </p:sp>
      <p:sp>
        <p:nvSpPr>
          <p:cNvPr id="10" name="TextBox 9"/>
          <p:cNvSpPr txBox="1"/>
          <p:nvPr/>
        </p:nvSpPr>
        <p:spPr>
          <a:xfrm>
            <a:off x="0" y="1371600"/>
            <a:ext cx="1219200" cy="646331"/>
          </a:xfrm>
          <a:prstGeom prst="rect">
            <a:avLst/>
          </a:prstGeom>
          <a:noFill/>
        </p:spPr>
        <p:txBody>
          <a:bodyPr wrap="square" rtlCol="0">
            <a:spAutoFit/>
          </a:bodyPr>
          <a:lstStyle/>
          <a:p>
            <a:pPr defTabSz="914400"/>
            <a:r>
              <a:rPr lang="en-US" b="1" dirty="0" smtClean="0">
                <a:solidFill>
                  <a:prstClr val="black"/>
                </a:solidFill>
              </a:rPr>
              <a:t>Weekday</a:t>
            </a:r>
          </a:p>
          <a:p>
            <a:pPr defTabSz="914400"/>
            <a:r>
              <a:rPr lang="en-US" b="1" dirty="0">
                <a:solidFill>
                  <a:prstClr val="black"/>
                </a:solidFill>
              </a:rPr>
              <a:t>w</a:t>
            </a:r>
            <a:r>
              <a:rPr lang="en-US" b="1" dirty="0" smtClean="0">
                <a:solidFill>
                  <a:prstClr val="black"/>
                </a:solidFill>
              </a:rPr>
              <a:t>orst case</a:t>
            </a:r>
            <a:endParaRPr lang="en-US" dirty="0" smtClean="0">
              <a:solidFill>
                <a:prstClr val="black"/>
              </a:solidFill>
            </a:endParaRPr>
          </a:p>
        </p:txBody>
      </p:sp>
      <p:sp>
        <p:nvSpPr>
          <p:cNvPr id="11" name="TextBox 10"/>
          <p:cNvSpPr txBox="1"/>
          <p:nvPr/>
        </p:nvSpPr>
        <p:spPr>
          <a:xfrm>
            <a:off x="8001000" y="1447800"/>
            <a:ext cx="1143000" cy="646331"/>
          </a:xfrm>
          <a:prstGeom prst="rect">
            <a:avLst/>
          </a:prstGeom>
          <a:noFill/>
        </p:spPr>
        <p:txBody>
          <a:bodyPr wrap="square" rtlCol="0">
            <a:spAutoFit/>
          </a:bodyPr>
          <a:lstStyle/>
          <a:p>
            <a:pPr defTabSz="914400"/>
            <a:r>
              <a:rPr lang="en-US" b="1" dirty="0" smtClean="0">
                <a:solidFill>
                  <a:prstClr val="black"/>
                </a:solidFill>
              </a:rPr>
              <a:t>Weekend</a:t>
            </a:r>
          </a:p>
          <a:p>
            <a:pPr defTabSz="914400"/>
            <a:r>
              <a:rPr lang="en-US" b="1" dirty="0" smtClean="0">
                <a:solidFill>
                  <a:prstClr val="black"/>
                </a:solidFill>
              </a:rPr>
              <a:t>best case</a:t>
            </a:r>
            <a:endParaRPr lang="en-US" dirty="0" smtClean="0">
              <a:solidFill>
                <a:prstClr val="black"/>
              </a:solidFill>
            </a:endParaRPr>
          </a:p>
        </p:txBody>
      </p:sp>
      <p:sp>
        <p:nvSpPr>
          <p:cNvPr id="12" name="TextBox 11"/>
          <p:cNvSpPr txBox="1"/>
          <p:nvPr/>
        </p:nvSpPr>
        <p:spPr>
          <a:xfrm>
            <a:off x="6048" y="4724400"/>
            <a:ext cx="1143000" cy="646331"/>
          </a:xfrm>
          <a:prstGeom prst="rect">
            <a:avLst/>
          </a:prstGeom>
          <a:noFill/>
        </p:spPr>
        <p:txBody>
          <a:bodyPr wrap="square" rtlCol="0">
            <a:spAutoFit/>
          </a:bodyPr>
          <a:lstStyle/>
          <a:p>
            <a:pPr defTabSz="914400"/>
            <a:r>
              <a:rPr lang="en-US" b="1" dirty="0" smtClean="0">
                <a:solidFill>
                  <a:prstClr val="black"/>
                </a:solidFill>
              </a:rPr>
              <a:t>Below 3,000 </a:t>
            </a:r>
            <a:r>
              <a:rPr lang="en-US" b="1" dirty="0" err="1" smtClean="0">
                <a:solidFill>
                  <a:prstClr val="black"/>
                </a:solidFill>
              </a:rPr>
              <a:t>ft</a:t>
            </a:r>
            <a:endParaRPr lang="en-US" dirty="0" smtClean="0">
              <a:solidFill>
                <a:prstClr val="black"/>
              </a:solidFill>
            </a:endParaRPr>
          </a:p>
        </p:txBody>
      </p:sp>
      <p:sp>
        <p:nvSpPr>
          <p:cNvPr id="13" name="TextBox 12"/>
          <p:cNvSpPr txBox="1"/>
          <p:nvPr/>
        </p:nvSpPr>
        <p:spPr>
          <a:xfrm>
            <a:off x="8077200" y="4724400"/>
            <a:ext cx="1066800" cy="646331"/>
          </a:xfrm>
          <a:prstGeom prst="rect">
            <a:avLst/>
          </a:prstGeom>
          <a:noFill/>
        </p:spPr>
        <p:txBody>
          <a:bodyPr wrap="square" rtlCol="0">
            <a:spAutoFit/>
          </a:bodyPr>
          <a:lstStyle/>
          <a:p>
            <a:pPr defTabSz="914400"/>
            <a:r>
              <a:rPr lang="en-US" b="1" dirty="0" smtClean="0">
                <a:solidFill>
                  <a:prstClr val="black"/>
                </a:solidFill>
              </a:rPr>
              <a:t>Below 3,000 </a:t>
            </a:r>
            <a:r>
              <a:rPr lang="en-US" b="1" dirty="0" err="1" smtClean="0">
                <a:solidFill>
                  <a:prstClr val="black"/>
                </a:solidFill>
              </a:rPr>
              <a:t>ft</a:t>
            </a:r>
            <a:endParaRPr lang="en-US" dirty="0" smtClean="0">
              <a:solidFill>
                <a:prstClr val="black"/>
              </a:solidFill>
            </a:endParaRPr>
          </a:p>
        </p:txBody>
      </p:sp>
    </p:spTree>
    <p:extLst>
      <p:ext uri="{BB962C8B-B14F-4D97-AF65-F5344CB8AC3E}">
        <p14:creationId xmlns:p14="http://schemas.microsoft.com/office/powerpoint/2010/main" val="1561111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B761C-2D28-4ABD-9E53-3863A515727F}" type="slidenum">
              <a:rPr lang="en-US" smtClean="0">
                <a:solidFill>
                  <a:prstClr val="black"/>
                </a:solidFill>
              </a:rPr>
              <a:pPr/>
              <a:t>9</a:t>
            </a:fld>
            <a:endParaRPr lang="en-US">
              <a:solidFill>
                <a:prstClr val="black"/>
              </a:solidFill>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319" y="3004882"/>
            <a:ext cx="4025695" cy="371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57200" y="153688"/>
            <a:ext cx="8229600" cy="6446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600" b="1" kern="1200">
                <a:solidFill>
                  <a:schemeClr val="tx2">
                    <a:lumMod val="75000"/>
                  </a:schemeClr>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1F497D">
                    <a:lumMod val="75000"/>
                  </a:srgbClr>
                </a:solidFill>
                <a:effectLst/>
                <a:uLnTx/>
                <a:uFillTx/>
                <a:latin typeface="Calibri"/>
              </a:rPr>
              <a:t>DC-8 Flight Sampling Considerations</a:t>
            </a:r>
            <a:endParaRPr kumimoji="0" lang="en-US" sz="3600" b="1" i="0" u="none" strike="noStrike" kern="1200" cap="none" spc="0" normalizeH="0" baseline="0" noProof="0" dirty="0">
              <a:ln>
                <a:noFill/>
              </a:ln>
              <a:solidFill>
                <a:srgbClr val="1F497D">
                  <a:lumMod val="75000"/>
                </a:srgbClr>
              </a:solidFill>
              <a:effectLst/>
              <a:uLnTx/>
              <a:uFillTx/>
              <a:latin typeface="Calibri"/>
            </a:endParaRPr>
          </a:p>
        </p:txBody>
      </p:sp>
      <p:sp>
        <p:nvSpPr>
          <p:cNvPr id="6" name="Content Placeholder 2"/>
          <p:cNvSpPr txBox="1">
            <a:spLocks/>
          </p:cNvSpPr>
          <p:nvPr/>
        </p:nvSpPr>
        <p:spPr>
          <a:xfrm>
            <a:off x="324468" y="918071"/>
            <a:ext cx="8229600" cy="206964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Repetitive sampling along corridors through special airspace (</a:t>
            </a:r>
            <a:r>
              <a:rPr lang="en-US" dirty="0" err="1" smtClean="0"/>
              <a:t>jetways</a:t>
            </a:r>
            <a:r>
              <a:rPr lang="en-US" dirty="0" smtClean="0"/>
              <a:t>) is the most workable strategy</a:t>
            </a:r>
          </a:p>
          <a:p>
            <a:r>
              <a:rPr lang="en-US" dirty="0" smtClean="0"/>
              <a:t>The red lines represent the extent to which the DC-8 could explore four of these corridors in an 8-hour flight with transects at four different altitudes.</a:t>
            </a:r>
            <a:endParaRPr lang="en-US" dirty="0"/>
          </a:p>
        </p:txBody>
      </p:sp>
      <p:sp>
        <p:nvSpPr>
          <p:cNvPr id="8" name="Content Placeholder 2"/>
          <p:cNvSpPr txBox="1">
            <a:spLocks/>
          </p:cNvSpPr>
          <p:nvPr/>
        </p:nvSpPr>
        <p:spPr>
          <a:xfrm>
            <a:off x="314639" y="3017207"/>
            <a:ext cx="4508084" cy="3660024"/>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Advice from </a:t>
            </a:r>
            <a:r>
              <a:rPr lang="en-US" dirty="0" err="1" smtClean="0"/>
              <a:t>Osan</a:t>
            </a:r>
            <a:r>
              <a:rPr lang="en-US" dirty="0" smtClean="0"/>
              <a:t> staff indicate that flying an IFR flight plan without deviation is the best chance to get what we want.</a:t>
            </a:r>
          </a:p>
          <a:p>
            <a:r>
              <a:rPr lang="en-US" dirty="0" smtClean="0"/>
              <a:t>Specific flight plans choosing which portion of the </a:t>
            </a:r>
            <a:r>
              <a:rPr lang="en-US" dirty="0" err="1" smtClean="0"/>
              <a:t>jetways</a:t>
            </a:r>
            <a:r>
              <a:rPr lang="en-US" dirty="0" smtClean="0"/>
              <a:t> to sample would be filed the afternoon before each flight day.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14709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TotalTime>
  <Words>1650</Words>
  <Application>Microsoft Office PowerPoint</Application>
  <PresentationFormat>On-screen Show (4:3)</PresentationFormat>
  <Paragraphs>121</Paragraphs>
  <Slides>27</Slides>
  <Notes>5</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1_Office Theme</vt:lpstr>
      <vt:lpstr>2_Office Theme</vt:lpstr>
      <vt:lpstr>Strawman Flight Plans and their relevance to Science Objectives:  </vt:lpstr>
      <vt:lpstr>Flight Goals in Support of Science Objectives</vt:lpstr>
      <vt:lpstr>PowerPoint Presentation</vt:lpstr>
      <vt:lpstr>Flight Goals in Support of Science Objectives</vt:lpstr>
      <vt:lpstr>Flight Goals in Support of Science Objectives</vt:lpstr>
      <vt:lpstr>PowerPoint Presentation</vt:lpstr>
      <vt:lpstr>Consolidated Flight Goals in Support of Science Objectives and Related Questions</vt:lpstr>
      <vt:lpstr>PowerPoint Presentation</vt:lpstr>
      <vt:lpstr>PowerPoint Presentation</vt:lpstr>
      <vt:lpstr>PowerPoint Presentation</vt:lpstr>
      <vt:lpstr>PowerPoint Presentation</vt:lpstr>
      <vt:lpstr>PowerPoint Presentation</vt:lpstr>
      <vt:lpstr>Strawman Flight Plans and their relevance to Science Objectives for Hanseo King Air  </vt:lpstr>
      <vt:lpstr>SMA in and Out</vt:lpstr>
      <vt:lpstr>SMA in and out  fast advection case</vt:lpstr>
      <vt:lpstr>SMA in and out slow advection case</vt:lpstr>
      <vt:lpstr>ground site intercomparison and urban plume</vt:lpstr>
      <vt:lpstr>Weekend Scenario Giga Power plants and point sources  </vt:lpstr>
      <vt:lpstr>Weekend Scenario boundary layer transport case</vt:lpstr>
      <vt:lpstr>Weekend :  Biogenic and urban downwind lagrangian</vt:lpstr>
      <vt:lpstr>Overflight Coordination between the Aircraft and Ground Sites</vt:lpstr>
      <vt:lpstr>Airspace over the Pusan site</vt:lpstr>
      <vt:lpstr>Airspace over the GIST site</vt:lpstr>
      <vt:lpstr>Airspace over the Anmyeon site</vt:lpstr>
      <vt:lpstr>Airspace over the HUFS site</vt:lpstr>
      <vt:lpstr>Open Questions and Issues for Research Flights (1)</vt:lpstr>
      <vt:lpstr>Open Questions and Issues for Research Flights (2)</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Nominal Daily Schedule:  This section should discuss the typical time and format for daily meetings (e.g., flight planning meetings each morning and science team meetings in the afternoon on days without research flights)</dc:title>
  <dc:creator>Louisa Emmons</dc:creator>
  <cp:lastModifiedBy>Jim Crawford</cp:lastModifiedBy>
  <cp:revision>61</cp:revision>
  <dcterms:created xsi:type="dcterms:W3CDTF">2015-06-16T02:14:14Z</dcterms:created>
  <dcterms:modified xsi:type="dcterms:W3CDTF">2015-10-15T18:14:20Z</dcterms:modified>
</cp:coreProperties>
</file>